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7" r:id="rId4"/>
    <p:sldId id="258" r:id="rId5"/>
    <p:sldId id="263" r:id="rId6"/>
    <p:sldId id="259" r:id="rId7"/>
    <p:sldId id="264" r:id="rId8"/>
    <p:sldId id="265" r:id="rId9"/>
    <p:sldId id="268" r:id="rId10"/>
    <p:sldId id="267" r:id="rId11"/>
    <p:sldId id="260" r:id="rId12"/>
    <p:sldId id="261" r:id="rId13"/>
    <p:sldId id="26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512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4E8721-F317-4701-808F-0D2D53E1A02A}"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37827-22CB-466B-89EA-F213490E78B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21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4E8721-F317-4701-808F-0D2D53E1A02A}"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37827-22CB-466B-89EA-F213490E78B4}" type="slidenum">
              <a:rPr lang="en-US" smtClean="0"/>
              <a:t>‹#›</a:t>
            </a:fld>
            <a:endParaRPr lang="en-US"/>
          </a:p>
        </p:txBody>
      </p:sp>
    </p:spTree>
    <p:extLst>
      <p:ext uri="{BB962C8B-B14F-4D97-AF65-F5344CB8AC3E}">
        <p14:creationId xmlns:p14="http://schemas.microsoft.com/office/powerpoint/2010/main" val="269951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4E8721-F317-4701-808F-0D2D53E1A02A}"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37827-22CB-466B-89EA-F213490E78B4}" type="slidenum">
              <a:rPr lang="en-US" smtClean="0"/>
              <a:t>‹#›</a:t>
            </a:fld>
            <a:endParaRPr lang="en-US"/>
          </a:p>
        </p:txBody>
      </p:sp>
    </p:spTree>
    <p:extLst>
      <p:ext uri="{BB962C8B-B14F-4D97-AF65-F5344CB8AC3E}">
        <p14:creationId xmlns:p14="http://schemas.microsoft.com/office/powerpoint/2010/main" val="294772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4E8721-F317-4701-808F-0D2D53E1A02A}"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37827-22CB-466B-89EA-F213490E78B4}" type="slidenum">
              <a:rPr lang="en-US" smtClean="0"/>
              <a:t>‹#›</a:t>
            </a:fld>
            <a:endParaRPr lang="en-US"/>
          </a:p>
        </p:txBody>
      </p:sp>
    </p:spTree>
    <p:extLst>
      <p:ext uri="{BB962C8B-B14F-4D97-AF65-F5344CB8AC3E}">
        <p14:creationId xmlns:p14="http://schemas.microsoft.com/office/powerpoint/2010/main" val="3891154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4E8721-F317-4701-808F-0D2D53E1A02A}"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37827-22CB-466B-89EA-F213490E78B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86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4E8721-F317-4701-808F-0D2D53E1A02A}"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37827-22CB-466B-89EA-F213490E78B4}" type="slidenum">
              <a:rPr lang="en-US" smtClean="0"/>
              <a:t>‹#›</a:t>
            </a:fld>
            <a:endParaRPr lang="en-US"/>
          </a:p>
        </p:txBody>
      </p:sp>
    </p:spTree>
    <p:extLst>
      <p:ext uri="{BB962C8B-B14F-4D97-AF65-F5344CB8AC3E}">
        <p14:creationId xmlns:p14="http://schemas.microsoft.com/office/powerpoint/2010/main" val="31901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4E8721-F317-4701-808F-0D2D53E1A02A}" type="datetimeFigureOut">
              <a:rPr lang="en-US" smtClean="0"/>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37827-22CB-466B-89EA-F213490E78B4}" type="slidenum">
              <a:rPr lang="en-US" smtClean="0"/>
              <a:t>‹#›</a:t>
            </a:fld>
            <a:endParaRPr lang="en-US"/>
          </a:p>
        </p:txBody>
      </p:sp>
    </p:spTree>
    <p:extLst>
      <p:ext uri="{BB962C8B-B14F-4D97-AF65-F5344CB8AC3E}">
        <p14:creationId xmlns:p14="http://schemas.microsoft.com/office/powerpoint/2010/main" val="949580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4E8721-F317-4701-808F-0D2D53E1A02A}" type="datetimeFigureOut">
              <a:rPr lang="en-US" smtClean="0"/>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37827-22CB-466B-89EA-F213490E78B4}" type="slidenum">
              <a:rPr lang="en-US" smtClean="0"/>
              <a:t>‹#›</a:t>
            </a:fld>
            <a:endParaRPr lang="en-US"/>
          </a:p>
        </p:txBody>
      </p:sp>
    </p:spTree>
    <p:extLst>
      <p:ext uri="{BB962C8B-B14F-4D97-AF65-F5344CB8AC3E}">
        <p14:creationId xmlns:p14="http://schemas.microsoft.com/office/powerpoint/2010/main" val="383613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34E8721-F317-4701-808F-0D2D53E1A02A}" type="datetimeFigureOut">
              <a:rPr lang="en-US" smtClean="0"/>
              <a:t>3/3/2022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3A37827-22CB-466B-89EA-F213490E78B4}" type="slidenum">
              <a:rPr lang="en-US" smtClean="0"/>
              <a:t>‹#›</a:t>
            </a:fld>
            <a:endParaRPr lang="en-US"/>
          </a:p>
        </p:txBody>
      </p:sp>
    </p:spTree>
    <p:extLst>
      <p:ext uri="{BB962C8B-B14F-4D97-AF65-F5344CB8AC3E}">
        <p14:creationId xmlns:p14="http://schemas.microsoft.com/office/powerpoint/2010/main" val="425847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34E8721-F317-4701-808F-0D2D53E1A02A}" type="datetimeFigureOut">
              <a:rPr lang="en-US" smtClean="0"/>
              <a:t>3/3/2022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3A37827-22CB-466B-89EA-F213490E78B4}" type="slidenum">
              <a:rPr lang="en-US" smtClean="0"/>
              <a:t>‹#›</a:t>
            </a:fld>
            <a:endParaRPr lang="en-US"/>
          </a:p>
        </p:txBody>
      </p:sp>
    </p:spTree>
    <p:extLst>
      <p:ext uri="{BB962C8B-B14F-4D97-AF65-F5344CB8AC3E}">
        <p14:creationId xmlns:p14="http://schemas.microsoft.com/office/powerpoint/2010/main" val="359138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4E8721-F317-4701-808F-0D2D53E1A02A}"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37827-22CB-466B-89EA-F213490E78B4}" type="slidenum">
              <a:rPr lang="en-US" smtClean="0"/>
              <a:t>‹#›</a:t>
            </a:fld>
            <a:endParaRPr lang="en-US"/>
          </a:p>
        </p:txBody>
      </p:sp>
    </p:spTree>
    <p:extLst>
      <p:ext uri="{BB962C8B-B14F-4D97-AF65-F5344CB8AC3E}">
        <p14:creationId xmlns:p14="http://schemas.microsoft.com/office/powerpoint/2010/main" val="1051862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34E8721-F317-4701-808F-0D2D53E1A02A}" type="datetimeFigureOut">
              <a:rPr lang="en-US" smtClean="0"/>
              <a:t>3/3/2022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3A37827-22CB-466B-89EA-F213490E78B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016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hermasea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DE15-D663-4451-8E32-1C8141F5A0E7}"/>
              </a:ext>
            </a:extLst>
          </p:cNvPr>
          <p:cNvSpPr>
            <a:spLocks noGrp="1"/>
          </p:cNvSpPr>
          <p:nvPr>
            <p:ph type="ctrTitle"/>
          </p:nvPr>
        </p:nvSpPr>
        <p:spPr>
          <a:xfrm>
            <a:off x="477520" y="3429000"/>
            <a:ext cx="11379200" cy="690562"/>
          </a:xfrm>
        </p:spPr>
        <p:txBody>
          <a:bodyPr>
            <a:normAutofit fontScale="90000"/>
          </a:bodyPr>
          <a:lstStyle/>
          <a:p>
            <a:pPr algn="ctr"/>
            <a:r>
              <a:rPr lang="en-US" sz="5400" dirty="0">
                <a:solidFill>
                  <a:schemeClr val="tx1">
                    <a:lumMod val="65000"/>
                    <a:lumOff val="35000"/>
                  </a:schemeClr>
                </a:solidFill>
              </a:rPr>
              <a:t>Marketing Strategy</a:t>
            </a:r>
            <a:br>
              <a:rPr lang="en-US" sz="5400" dirty="0">
                <a:solidFill>
                  <a:schemeClr val="tx1">
                    <a:lumMod val="65000"/>
                    <a:lumOff val="35000"/>
                  </a:schemeClr>
                </a:solidFill>
              </a:rPr>
            </a:br>
            <a:br>
              <a:rPr lang="en-US" sz="5400" dirty="0">
                <a:solidFill>
                  <a:schemeClr val="tx1">
                    <a:lumMod val="65000"/>
                    <a:lumOff val="35000"/>
                  </a:schemeClr>
                </a:solidFill>
              </a:rPr>
            </a:br>
            <a:r>
              <a:rPr lang="en-US" sz="2000" dirty="0">
                <a:solidFill>
                  <a:schemeClr val="accent1">
                    <a:lumMod val="75000"/>
                  </a:schemeClr>
                </a:solidFill>
                <a:hlinkClick r:id="rId2">
                  <a:extLst>
                    <a:ext uri="{A12FA001-AC4F-418D-AE19-62706E023703}">
                      <ahyp:hlinkClr xmlns:ahyp="http://schemas.microsoft.com/office/drawing/2018/hyperlinkcolor" val="tx"/>
                    </a:ext>
                  </a:extLst>
                </a:hlinkClick>
              </a:rPr>
              <a:t>https://thermaseat.com/</a:t>
            </a:r>
            <a:endParaRPr lang="en-US" sz="2000" dirty="0">
              <a:solidFill>
                <a:schemeClr val="accent1">
                  <a:lumMod val="75000"/>
                </a:schemeClr>
              </a:solidFill>
            </a:endParaRPr>
          </a:p>
        </p:txBody>
      </p:sp>
      <p:sp>
        <p:nvSpPr>
          <p:cNvPr id="3" name="Subtitle 2">
            <a:extLst>
              <a:ext uri="{FF2B5EF4-FFF2-40B4-BE49-F238E27FC236}">
                <a16:creationId xmlns:a16="http://schemas.microsoft.com/office/drawing/2014/main" id="{E714B533-1536-4CA6-ACCB-5182AF38FB43}"/>
              </a:ext>
            </a:extLst>
          </p:cNvPr>
          <p:cNvSpPr>
            <a:spLocks noGrp="1"/>
          </p:cNvSpPr>
          <p:nvPr>
            <p:ph type="subTitle" idx="1"/>
          </p:nvPr>
        </p:nvSpPr>
        <p:spPr>
          <a:xfrm>
            <a:off x="1524000" y="4424998"/>
            <a:ext cx="9144000" cy="1655762"/>
          </a:xfrm>
        </p:spPr>
        <p:txBody>
          <a:bodyPr/>
          <a:lstStyle/>
          <a:p>
            <a:pPr algn="ctr"/>
            <a:br>
              <a:rPr lang="en-US" dirty="0"/>
            </a:br>
            <a:br>
              <a:rPr lang="en-US" dirty="0"/>
            </a:br>
            <a:r>
              <a:rPr lang="en-US" dirty="0"/>
              <a:t>Whitney Ore</a:t>
            </a:r>
          </a:p>
        </p:txBody>
      </p:sp>
      <p:pic>
        <p:nvPicPr>
          <p:cNvPr id="5" name="Picture 4" descr="ThermaSeat logo with Stay Outdoors tagline">
            <a:extLst>
              <a:ext uri="{FF2B5EF4-FFF2-40B4-BE49-F238E27FC236}">
                <a16:creationId xmlns:a16="http://schemas.microsoft.com/office/drawing/2014/main" id="{B31CE218-F4F4-4C0F-ABF2-12E1E80D4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629" y="1249680"/>
            <a:ext cx="3785462" cy="978123"/>
          </a:xfrm>
          <a:prstGeom prst="rect">
            <a:avLst/>
          </a:prstGeom>
        </p:spPr>
      </p:pic>
    </p:spTree>
    <p:extLst>
      <p:ext uri="{BB962C8B-B14F-4D97-AF65-F5344CB8AC3E}">
        <p14:creationId xmlns:p14="http://schemas.microsoft.com/office/powerpoint/2010/main" val="1879952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06FBF40-A9D4-4FD2-9357-92A4ADE1D31A}"/>
              </a:ext>
            </a:extLst>
          </p:cNvPr>
          <p:cNvSpPr>
            <a:spLocks noGrp="1"/>
          </p:cNvSpPr>
          <p:nvPr>
            <p:ph idx="1"/>
          </p:nvPr>
        </p:nvSpPr>
        <p:spPr>
          <a:xfrm>
            <a:off x="4626864" y="969264"/>
            <a:ext cx="6976872" cy="5257800"/>
          </a:xfrm>
        </p:spPr>
        <p:txBody>
          <a:bodyPr>
            <a:normAutofit/>
          </a:bodyPr>
          <a:lstStyle/>
          <a:p>
            <a:pPr marL="0" indent="0">
              <a:lnSpc>
                <a:spcPct val="100000"/>
              </a:lnSpc>
              <a:buNone/>
            </a:pPr>
            <a:r>
              <a:rPr lang="en-US" sz="1600" dirty="0"/>
              <a:t>After the website launch there were many factors that were still ongoing, including:</a:t>
            </a:r>
          </a:p>
          <a:p>
            <a:pPr lvl="1">
              <a:lnSpc>
                <a:spcPct val="150000"/>
              </a:lnSpc>
              <a:buFont typeface="Arial" panose="020B0604020202020204" pitchFamily="34" charset="0"/>
              <a:buChar char="•"/>
            </a:pPr>
            <a:r>
              <a:rPr lang="en-US" sz="1200" dirty="0"/>
              <a:t>Checked the load times to ensure there was no downtime or technical difficulties.</a:t>
            </a:r>
          </a:p>
          <a:p>
            <a:pPr lvl="1">
              <a:lnSpc>
                <a:spcPct val="150000"/>
              </a:lnSpc>
              <a:buFont typeface="Arial" panose="020B0604020202020204" pitchFamily="34" charset="0"/>
              <a:buChar char="•"/>
            </a:pPr>
            <a:r>
              <a:rPr lang="en-US" sz="1200" dirty="0"/>
              <a:t>Made minor changes to the keywords, meta tags, and content while continuously monitoring competitors and market trends.</a:t>
            </a:r>
          </a:p>
          <a:p>
            <a:pPr lvl="1">
              <a:lnSpc>
                <a:spcPct val="150000"/>
              </a:lnSpc>
              <a:buFont typeface="Arial" panose="020B0604020202020204" pitchFamily="34" charset="0"/>
              <a:buChar char="•"/>
            </a:pPr>
            <a:r>
              <a:rPr lang="en-US" sz="1200" dirty="0"/>
              <a:t>Continued watching the heatmaps and user flows to see how users were engaging with the site.</a:t>
            </a:r>
          </a:p>
          <a:p>
            <a:pPr lvl="1">
              <a:lnSpc>
                <a:spcPct val="150000"/>
              </a:lnSpc>
              <a:buFont typeface="Arial" panose="020B0604020202020204" pitchFamily="34" charset="0"/>
              <a:buChar char="•"/>
            </a:pPr>
            <a:r>
              <a:rPr lang="en-US" sz="1200" dirty="0"/>
              <a:t>Conducted a regular UI/UX analysis</a:t>
            </a:r>
          </a:p>
          <a:p>
            <a:pPr marL="0" indent="0">
              <a:lnSpc>
                <a:spcPct val="100000"/>
              </a:lnSpc>
              <a:buNone/>
            </a:pPr>
            <a:endParaRPr lang="en-US" sz="1400" dirty="0"/>
          </a:p>
          <a:p>
            <a:pPr marL="0" indent="0">
              <a:lnSpc>
                <a:spcPct val="100000"/>
              </a:lnSpc>
              <a:buNone/>
            </a:pPr>
            <a:r>
              <a:rPr lang="en-US" sz="1600" dirty="0"/>
              <a:t>Compared the business objectives to the website enhancements approximately 4 months after changes were made.</a:t>
            </a:r>
          </a:p>
          <a:p>
            <a:pPr lvl="1">
              <a:lnSpc>
                <a:spcPct val="150000"/>
              </a:lnSpc>
              <a:buFont typeface="Arial" panose="020B0604020202020204" pitchFamily="34" charset="0"/>
              <a:buChar char="•"/>
            </a:pPr>
            <a:r>
              <a:rPr lang="en-US" sz="1200" dirty="0"/>
              <a:t> After running paid advertising (social media &amp; PPC), I ran the numbers to review our ROI to visually display the profitability to the Owner &amp; President.</a:t>
            </a:r>
          </a:p>
          <a:p>
            <a:pPr lvl="1">
              <a:lnSpc>
                <a:spcPct val="150000"/>
              </a:lnSpc>
              <a:buFont typeface="Arial" panose="020B0604020202020204" pitchFamily="34" charset="0"/>
              <a:buChar char="•"/>
            </a:pPr>
            <a:r>
              <a:rPr lang="en-US" sz="1200" dirty="0"/>
              <a:t> Reviewed the data in Google Analytics to ensure that the marketing efforts were effective in increasing the visibility, engagement and conversions. </a:t>
            </a:r>
            <a:endParaRPr lang="en-US" sz="1400" dirty="0"/>
          </a:p>
          <a:p>
            <a:pPr marL="0" indent="0">
              <a:buNone/>
            </a:pPr>
            <a:endParaRPr lang="en-US" sz="1400" dirty="0"/>
          </a:p>
          <a:p>
            <a:pPr marL="0" indent="0">
              <a:buNone/>
            </a:pPr>
            <a:endParaRPr lang="en-US" sz="1400" dirty="0"/>
          </a:p>
        </p:txBody>
      </p:sp>
      <p:pic>
        <p:nvPicPr>
          <p:cNvPr id="8" name="Graphic 7" descr="Laptop with phone and calculator">
            <a:extLst>
              <a:ext uri="{FF2B5EF4-FFF2-40B4-BE49-F238E27FC236}">
                <a16:creationId xmlns:a16="http://schemas.microsoft.com/office/drawing/2014/main" id="{99DA0690-DDE4-4998-8085-C88D9319E7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678" y="1225296"/>
            <a:ext cx="3702810" cy="3702810"/>
          </a:xfrm>
          <a:prstGeom prst="rect">
            <a:avLst/>
          </a:prstGeom>
        </p:spPr>
      </p:pic>
      <p:sp>
        <p:nvSpPr>
          <p:cNvPr id="9" name="TextBox 8">
            <a:extLst>
              <a:ext uri="{FF2B5EF4-FFF2-40B4-BE49-F238E27FC236}">
                <a16:creationId xmlns:a16="http://schemas.microsoft.com/office/drawing/2014/main" id="{0E5CAD84-0E62-4293-B669-E499B1653365}"/>
              </a:ext>
            </a:extLst>
          </p:cNvPr>
          <p:cNvSpPr txBox="1"/>
          <p:nvPr/>
        </p:nvSpPr>
        <p:spPr>
          <a:xfrm>
            <a:off x="4520184" y="217424"/>
            <a:ext cx="6781800" cy="646331"/>
          </a:xfrm>
          <a:prstGeom prst="rect">
            <a:avLst/>
          </a:prstGeom>
          <a:noFill/>
        </p:spPr>
        <p:txBody>
          <a:bodyPr wrap="square" rtlCol="0">
            <a:spAutoFit/>
          </a:bodyPr>
          <a:lstStyle/>
          <a:p>
            <a:r>
              <a:rPr lang="en-US" sz="3600" dirty="0">
                <a:solidFill>
                  <a:srgbClr val="C3512F"/>
                </a:solidFill>
              </a:rPr>
              <a:t>Post-Launch Review</a:t>
            </a:r>
          </a:p>
        </p:txBody>
      </p:sp>
    </p:spTree>
    <p:extLst>
      <p:ext uri="{BB962C8B-B14F-4D97-AF65-F5344CB8AC3E}">
        <p14:creationId xmlns:p14="http://schemas.microsoft.com/office/powerpoint/2010/main" val="2956496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D217-2A5E-4923-AE78-93DA06DB35D2}"/>
              </a:ext>
            </a:extLst>
          </p:cNvPr>
          <p:cNvSpPr>
            <a:spLocks noGrp="1"/>
          </p:cNvSpPr>
          <p:nvPr>
            <p:ph type="title"/>
          </p:nvPr>
        </p:nvSpPr>
        <p:spPr>
          <a:xfrm>
            <a:off x="1097280" y="286603"/>
            <a:ext cx="10058400" cy="1450757"/>
          </a:xfrm>
        </p:spPr>
        <p:txBody>
          <a:bodyPr>
            <a:normAutofit/>
          </a:bodyPr>
          <a:lstStyle/>
          <a:p>
            <a:r>
              <a:rPr lang="en-US" sz="3600" dirty="0">
                <a:latin typeface="+mn-lt"/>
              </a:rPr>
              <a:t>Who I worked with at my organization</a:t>
            </a:r>
          </a:p>
        </p:txBody>
      </p:sp>
      <p:sp>
        <p:nvSpPr>
          <p:cNvPr id="3" name="Content Placeholder 2">
            <a:extLst>
              <a:ext uri="{FF2B5EF4-FFF2-40B4-BE49-F238E27FC236}">
                <a16:creationId xmlns:a16="http://schemas.microsoft.com/office/drawing/2014/main" id="{FE5F0761-51E2-4D55-8761-E8AFDC6B3BDB}"/>
              </a:ext>
            </a:extLst>
          </p:cNvPr>
          <p:cNvSpPr>
            <a:spLocks noGrp="1"/>
          </p:cNvSpPr>
          <p:nvPr>
            <p:ph idx="1"/>
          </p:nvPr>
        </p:nvSpPr>
        <p:spPr>
          <a:xfrm>
            <a:off x="1097279" y="2074334"/>
            <a:ext cx="6454987" cy="2579962"/>
          </a:xfrm>
        </p:spPr>
        <p:txBody>
          <a:bodyPr>
            <a:normAutofit/>
          </a:bodyPr>
          <a:lstStyle/>
          <a:p>
            <a:pPr marL="0" indent="0">
              <a:buNone/>
            </a:pPr>
            <a:r>
              <a:rPr lang="en-US" sz="1400" dirty="0" err="1"/>
              <a:t>ThermaSeat</a:t>
            </a:r>
            <a:r>
              <a:rPr lang="en-US" sz="1400" dirty="0"/>
              <a:t> was a very small company, with only 4 people working in the office and the remainder working in production.</a:t>
            </a:r>
          </a:p>
          <a:p>
            <a:pPr marL="0" indent="0">
              <a:buNone/>
            </a:pPr>
            <a:r>
              <a:rPr lang="en-US" sz="1400" dirty="0"/>
              <a:t>The first 10 months, I was the only one working on all the Marketing initiatives. The last 2 months we hired an agency to take over social media, marketing collateral, and trade shows. </a:t>
            </a:r>
          </a:p>
          <a:p>
            <a:pPr marL="0" indent="0">
              <a:buNone/>
            </a:pPr>
            <a:r>
              <a:rPr lang="en-US" sz="1400" dirty="0"/>
              <a:t>I usually worked with the owner and president of the company to initiate any changes. They also worked a lot with production, so we held weekly meetings to go over changes, ideas, upcoming events or anything that needed to be approved. </a:t>
            </a:r>
          </a:p>
          <a:p>
            <a:pPr marL="0" indent="0">
              <a:buNone/>
            </a:pPr>
            <a:r>
              <a:rPr lang="en-US" sz="1400" dirty="0"/>
              <a:t>From time to time I had to work with the production team to work through damaged products, tracking a shipment, and with shipping costs.</a:t>
            </a:r>
          </a:p>
        </p:txBody>
      </p:sp>
      <p:pic>
        <p:nvPicPr>
          <p:cNvPr id="6" name="Graphic 5" descr="Customer review with solid fill">
            <a:extLst>
              <a:ext uri="{FF2B5EF4-FFF2-40B4-BE49-F238E27FC236}">
                <a16:creationId xmlns:a16="http://schemas.microsoft.com/office/drawing/2014/main" id="{8C9B6222-ED17-4385-8191-5383B3BB48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0570" y="1901389"/>
            <a:ext cx="3135109" cy="3135109"/>
          </a:xfrm>
          <a:prstGeom prst="rect">
            <a:avLst/>
          </a:prstGeom>
        </p:spPr>
      </p:pic>
    </p:spTree>
    <p:extLst>
      <p:ext uri="{BB962C8B-B14F-4D97-AF65-F5344CB8AC3E}">
        <p14:creationId xmlns:p14="http://schemas.microsoft.com/office/powerpoint/2010/main" val="557815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opping cart with boxes">
            <a:extLst>
              <a:ext uri="{FF2B5EF4-FFF2-40B4-BE49-F238E27FC236}">
                <a16:creationId xmlns:a16="http://schemas.microsoft.com/office/drawing/2014/main" id="{147F4274-C22D-4F15-8723-C71916968B45}"/>
              </a:ext>
            </a:extLst>
          </p:cNvPr>
          <p:cNvPicPr>
            <a:picLocks noChangeAspect="1"/>
          </p:cNvPicPr>
          <p:nvPr/>
        </p:nvPicPr>
        <p:blipFill rotWithShape="1">
          <a:blip r:embed="rId2">
            <a:duotone>
              <a:schemeClr val="bg2">
                <a:shade val="45000"/>
                <a:satMod val="135000"/>
              </a:schemeClr>
              <a:prstClr val="white"/>
            </a:duotone>
            <a:alphaModFix amt="35000"/>
          </a:blip>
          <a:srcRect t="9393" b="6338"/>
          <a:stretch/>
        </p:blipFill>
        <p:spPr>
          <a:xfrm>
            <a:off x="20" y="10"/>
            <a:ext cx="12191980" cy="6857990"/>
          </a:xfrm>
          <a:prstGeom prst="rect">
            <a:avLst/>
          </a:prstGeom>
        </p:spPr>
      </p:pic>
      <p:cxnSp>
        <p:nvCxnSpPr>
          <p:cNvPr id="24" name="Straight Connector 17">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ECBD484-64EA-4219-9A3A-BFBEC7979C67}"/>
              </a:ext>
            </a:extLst>
          </p:cNvPr>
          <p:cNvSpPr>
            <a:spLocks noGrp="1"/>
          </p:cNvSpPr>
          <p:nvPr>
            <p:ph type="title"/>
          </p:nvPr>
        </p:nvSpPr>
        <p:spPr>
          <a:xfrm>
            <a:off x="1097280" y="286603"/>
            <a:ext cx="10058400" cy="1450757"/>
          </a:xfrm>
        </p:spPr>
        <p:txBody>
          <a:bodyPr>
            <a:normAutofit/>
          </a:bodyPr>
          <a:lstStyle/>
          <a:p>
            <a:r>
              <a:rPr lang="en-US" sz="3600" dirty="0">
                <a:latin typeface="+mn-lt"/>
              </a:rPr>
              <a:t>Impact to the Business – KPIs and Lessons Learned</a:t>
            </a:r>
          </a:p>
        </p:txBody>
      </p:sp>
      <p:sp>
        <p:nvSpPr>
          <p:cNvPr id="3" name="Content Placeholder 2">
            <a:extLst>
              <a:ext uri="{FF2B5EF4-FFF2-40B4-BE49-F238E27FC236}">
                <a16:creationId xmlns:a16="http://schemas.microsoft.com/office/drawing/2014/main" id="{F85E0A1F-DD58-4450-8885-EC09BEDC636D}"/>
              </a:ext>
            </a:extLst>
          </p:cNvPr>
          <p:cNvSpPr>
            <a:spLocks noGrp="1"/>
          </p:cNvSpPr>
          <p:nvPr>
            <p:ph idx="1"/>
          </p:nvPr>
        </p:nvSpPr>
        <p:spPr>
          <a:xfrm>
            <a:off x="1188720" y="1845734"/>
            <a:ext cx="9966960" cy="4023360"/>
          </a:xfrm>
        </p:spPr>
        <p:txBody>
          <a:bodyPr>
            <a:normAutofit/>
          </a:bodyPr>
          <a:lstStyle/>
          <a:p>
            <a:pPr marL="0" indent="0">
              <a:buNone/>
            </a:pPr>
            <a:r>
              <a:rPr lang="en-US" sz="1600" b="1" dirty="0"/>
              <a:t>KPIs</a:t>
            </a:r>
          </a:p>
          <a:p>
            <a:pPr>
              <a:buFont typeface="Arial" panose="020B0604020202020204" pitchFamily="34" charset="0"/>
              <a:buChar char="•"/>
            </a:pPr>
            <a:r>
              <a:rPr lang="en-US" sz="1400" dirty="0"/>
              <a:t> Conversion Rate – Increase from less than 1% to a little under 2.5%</a:t>
            </a:r>
          </a:p>
          <a:p>
            <a:pPr>
              <a:buFont typeface="Arial" panose="020B0604020202020204" pitchFamily="34" charset="0"/>
              <a:buChar char="•"/>
            </a:pPr>
            <a:r>
              <a:rPr lang="en-US" sz="1400" dirty="0"/>
              <a:t> Customer Acquisition Cost – Below $65</a:t>
            </a:r>
          </a:p>
          <a:p>
            <a:pPr>
              <a:buFont typeface="Arial" panose="020B0604020202020204" pitchFamily="34" charset="0"/>
              <a:buChar char="•"/>
            </a:pPr>
            <a:r>
              <a:rPr lang="en-US" sz="1400" dirty="0"/>
              <a:t> Average Order Value – Ended up being a little over $100</a:t>
            </a:r>
          </a:p>
          <a:p>
            <a:pPr>
              <a:buFont typeface="Arial" panose="020B0604020202020204" pitchFamily="34" charset="0"/>
              <a:buChar char="•"/>
            </a:pPr>
            <a:r>
              <a:rPr lang="en-US" sz="1400" dirty="0"/>
              <a:t> Shopping Cart Abandonment Rate – Decreased by 15%</a:t>
            </a:r>
            <a:endParaRPr lang="en-US" sz="1900" dirty="0"/>
          </a:p>
          <a:p>
            <a:pPr marL="0" indent="0">
              <a:buNone/>
            </a:pPr>
            <a:br>
              <a:rPr lang="en-US" sz="1600" b="1" dirty="0"/>
            </a:br>
            <a:r>
              <a:rPr lang="en-US" sz="1600" b="1" dirty="0"/>
              <a:t>Lessons Learned: </a:t>
            </a:r>
          </a:p>
          <a:p>
            <a:pPr marL="0" indent="0">
              <a:buNone/>
            </a:pPr>
            <a:r>
              <a:rPr lang="en-US" sz="1400" dirty="0"/>
              <a:t>The main takeaway was that I did not include the feedback loop. I do think this is an essential step that should be included in marketing strategies. It helps identify key pain points for customers navigating the website.</a:t>
            </a:r>
          </a:p>
          <a:p>
            <a:pPr marL="0" indent="0">
              <a:buNone/>
            </a:pPr>
            <a:r>
              <a:rPr lang="en-US" sz="1400" dirty="0"/>
              <a:t>Before </a:t>
            </a:r>
            <a:r>
              <a:rPr lang="en-US" sz="1400" dirty="0" err="1"/>
              <a:t>ThermaSeat</a:t>
            </a:r>
            <a:r>
              <a:rPr lang="en-US" sz="1400" dirty="0"/>
              <a:t> I didn’t  a lot of UX experience. Once I started to do my research, I realized how much it contributed to the overall KPIs and even just the website performance. As soon as I launched the website it was a gratifying feeling to see that my research/enhancements were contributing to a successful user interface. I learned that taking the time to think out each detail really was beneficial to improve the visibility, engagement and conversions.</a:t>
            </a:r>
          </a:p>
        </p:txBody>
      </p:sp>
      <p:sp>
        <p:nvSpPr>
          <p:cNvPr id="25" name="Rectangle 19">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1">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32942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53FA3-8722-4E1A-B645-786B0EA03339}"/>
              </a:ext>
            </a:extLst>
          </p:cNvPr>
          <p:cNvSpPr>
            <a:spLocks noGrp="1"/>
          </p:cNvSpPr>
          <p:nvPr>
            <p:ph type="title"/>
          </p:nvPr>
        </p:nvSpPr>
        <p:spPr>
          <a:xfrm>
            <a:off x="492034" y="3315630"/>
            <a:ext cx="11474269" cy="1252486"/>
          </a:xfrm>
        </p:spPr>
        <p:txBody>
          <a:bodyPr>
            <a:normAutofit/>
          </a:bodyPr>
          <a:lstStyle/>
          <a:p>
            <a:r>
              <a:rPr lang="en-US" sz="2000" i="1" dirty="0">
                <a:latin typeface="+mn-lt"/>
              </a:rPr>
              <a:t>Please include any specific strategic issues you may have had to contend with that would help us get a sense for how you thought through the strategy development and execution of various tactics. </a:t>
            </a:r>
          </a:p>
        </p:txBody>
      </p:sp>
      <p:cxnSp>
        <p:nvCxnSpPr>
          <p:cNvPr id="12" name="Straight Connector 11">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3769E5E-6932-46C3-8131-C24237108FC2}"/>
              </a:ext>
            </a:extLst>
          </p:cNvPr>
          <p:cNvSpPr>
            <a:spLocks noGrp="1"/>
          </p:cNvSpPr>
          <p:nvPr>
            <p:ph idx="1"/>
          </p:nvPr>
        </p:nvSpPr>
        <p:spPr>
          <a:xfrm>
            <a:off x="492034" y="4829470"/>
            <a:ext cx="11207932" cy="1252486"/>
          </a:xfrm>
        </p:spPr>
        <p:txBody>
          <a:bodyPr>
            <a:normAutofit/>
          </a:bodyPr>
          <a:lstStyle/>
          <a:p>
            <a:pPr>
              <a:lnSpc>
                <a:spcPct val="100000"/>
              </a:lnSpc>
            </a:pPr>
            <a:r>
              <a:rPr lang="en-US" sz="1400" dirty="0"/>
              <a:t>During the process of implementing changes on the website, I was notified that we also needed to create a product catalog which I had no experience with. So, in addition to updating the website, I had to shift gears and manage the creation of the catalog in InDesign (which I also had never used). Luckily, I was already re-taking the product photos, so it was a matter of incorporating the catalog into my schedule. I was able to utilize the content from the website which saved me some time and I was able to successfully complete all tasks by the deadline.</a:t>
            </a:r>
          </a:p>
        </p:txBody>
      </p:sp>
      <p:sp>
        <p:nvSpPr>
          <p:cNvPr id="14" name="Rectangle 13">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6859D2E0-365E-49ED-8732-C10DB8FBCDB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491262"/>
          </a:xfrm>
          <a:prstGeom prst="rect">
            <a:avLst/>
          </a:prstGeom>
        </p:spPr>
      </p:pic>
    </p:spTree>
    <p:extLst>
      <p:ext uri="{BB962C8B-B14F-4D97-AF65-F5344CB8AC3E}">
        <p14:creationId xmlns:p14="http://schemas.microsoft.com/office/powerpoint/2010/main" val="240471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D51A8DB-64BB-4F2E-82A7-FC4DDC0F886E}"/>
              </a:ext>
            </a:extLst>
          </p:cNvPr>
          <p:cNvGraphicFramePr>
            <a:graphicFrameLocks noGrp="1"/>
          </p:cNvGraphicFramePr>
          <p:nvPr>
            <p:extLst>
              <p:ext uri="{D42A27DB-BD31-4B8C-83A1-F6EECF244321}">
                <p14:modId xmlns:p14="http://schemas.microsoft.com/office/powerpoint/2010/main" val="144730243"/>
              </p:ext>
            </p:extLst>
          </p:nvPr>
        </p:nvGraphicFramePr>
        <p:xfrm>
          <a:off x="497840" y="1705186"/>
          <a:ext cx="11186161" cy="4014894"/>
        </p:xfrm>
        <a:graphic>
          <a:graphicData uri="http://schemas.openxmlformats.org/drawingml/2006/table">
            <a:tbl>
              <a:tblPr firstRow="1" bandRow="1">
                <a:tableStyleId>{5C22544A-7EE6-4342-B048-85BDC9FD1C3A}</a:tableStyleId>
              </a:tblPr>
              <a:tblGrid>
                <a:gridCol w="2828410">
                  <a:extLst>
                    <a:ext uri="{9D8B030D-6E8A-4147-A177-3AD203B41FA5}">
                      <a16:colId xmlns:a16="http://schemas.microsoft.com/office/drawing/2014/main" val="4078838374"/>
                    </a:ext>
                  </a:extLst>
                </a:gridCol>
                <a:gridCol w="2785917">
                  <a:extLst>
                    <a:ext uri="{9D8B030D-6E8A-4147-A177-3AD203B41FA5}">
                      <a16:colId xmlns:a16="http://schemas.microsoft.com/office/drawing/2014/main" val="3951097031"/>
                    </a:ext>
                  </a:extLst>
                </a:gridCol>
                <a:gridCol w="2785917">
                  <a:extLst>
                    <a:ext uri="{9D8B030D-6E8A-4147-A177-3AD203B41FA5}">
                      <a16:colId xmlns:a16="http://schemas.microsoft.com/office/drawing/2014/main" val="1075159207"/>
                    </a:ext>
                  </a:extLst>
                </a:gridCol>
                <a:gridCol w="2785917">
                  <a:extLst>
                    <a:ext uri="{9D8B030D-6E8A-4147-A177-3AD203B41FA5}">
                      <a16:colId xmlns:a16="http://schemas.microsoft.com/office/drawing/2014/main" val="3828544574"/>
                    </a:ext>
                  </a:extLst>
                </a:gridCol>
              </a:tblGrid>
              <a:tr h="594497">
                <a:tc>
                  <a:txBody>
                    <a:bodyPr/>
                    <a:lstStyle/>
                    <a:p>
                      <a:r>
                        <a:rPr lang="en-US" sz="1600" dirty="0"/>
                        <a:t>Strengths</a:t>
                      </a:r>
                    </a:p>
                  </a:txBody>
                  <a:tcPr/>
                </a:tc>
                <a:tc>
                  <a:txBody>
                    <a:bodyPr/>
                    <a:lstStyle/>
                    <a:p>
                      <a:r>
                        <a:rPr lang="en-US" sz="1600" dirty="0"/>
                        <a:t>Weaknesses</a:t>
                      </a:r>
                    </a:p>
                  </a:txBody>
                  <a:tcPr/>
                </a:tc>
                <a:tc>
                  <a:txBody>
                    <a:bodyPr/>
                    <a:lstStyle/>
                    <a:p>
                      <a:r>
                        <a:rPr lang="en-US" sz="1600" dirty="0"/>
                        <a:t>Opportunities</a:t>
                      </a:r>
                    </a:p>
                  </a:txBody>
                  <a:tcPr/>
                </a:tc>
                <a:tc>
                  <a:txBody>
                    <a:bodyPr/>
                    <a:lstStyle/>
                    <a:p>
                      <a:r>
                        <a:rPr lang="en-US" sz="1600" dirty="0"/>
                        <a:t>Threats</a:t>
                      </a:r>
                    </a:p>
                  </a:txBody>
                  <a:tcPr/>
                </a:tc>
                <a:extLst>
                  <a:ext uri="{0D108BD9-81ED-4DB2-BD59-A6C34878D82A}">
                    <a16:rowId xmlns:a16="http://schemas.microsoft.com/office/drawing/2014/main" val="2159980139"/>
                  </a:ext>
                </a:extLst>
              </a:tr>
              <a:tr h="3420397">
                <a:tc>
                  <a:txBody>
                    <a:bodyPr/>
                    <a:lstStyle/>
                    <a:p>
                      <a:pPr marL="285750" indent="-285750">
                        <a:buFont typeface="Arial" panose="020B0604020202020204" pitchFamily="34" charset="0"/>
                        <a:buChar char="•"/>
                      </a:pPr>
                      <a:r>
                        <a:rPr lang="en-US" sz="1400" dirty="0">
                          <a:solidFill>
                            <a:schemeClr val="tx1">
                              <a:lumMod val="75000"/>
                              <a:lumOff val="25000"/>
                            </a:schemeClr>
                          </a:solidFill>
                        </a:rPr>
                        <a:t>Quality Products</a:t>
                      </a:r>
                      <a:br>
                        <a:rPr lang="en-US" sz="1400" dirty="0">
                          <a:solidFill>
                            <a:schemeClr val="tx1">
                              <a:lumMod val="75000"/>
                              <a:lumOff val="25000"/>
                            </a:schemeClr>
                          </a:solidFill>
                        </a:rPr>
                      </a:br>
                      <a:endParaRPr lang="en-US" sz="1400" dirty="0">
                        <a:solidFill>
                          <a:schemeClr val="tx1">
                            <a:lumMod val="75000"/>
                            <a:lumOff val="25000"/>
                          </a:schemeClr>
                        </a:solidFill>
                      </a:endParaRPr>
                    </a:p>
                    <a:p>
                      <a:pPr marL="285750" indent="-285750">
                        <a:buFont typeface="Arial" panose="020B0604020202020204" pitchFamily="34" charset="0"/>
                        <a:buChar char="•"/>
                      </a:pPr>
                      <a:r>
                        <a:rPr lang="en-US" sz="1400" dirty="0">
                          <a:solidFill>
                            <a:schemeClr val="tx1">
                              <a:lumMod val="75000"/>
                              <a:lumOff val="25000"/>
                            </a:schemeClr>
                          </a:solidFill>
                        </a:rPr>
                        <a:t>Reasonably Priced</a:t>
                      </a:r>
                      <a:br>
                        <a:rPr lang="en-US" sz="1400" dirty="0">
                          <a:solidFill>
                            <a:schemeClr val="tx1">
                              <a:lumMod val="75000"/>
                              <a:lumOff val="25000"/>
                            </a:schemeClr>
                          </a:solidFill>
                        </a:rPr>
                      </a:br>
                      <a:endParaRPr lang="en-US" sz="1400" dirty="0">
                        <a:solidFill>
                          <a:schemeClr val="tx1">
                            <a:lumMod val="75000"/>
                            <a:lumOff val="25000"/>
                          </a:schemeClr>
                        </a:solidFill>
                      </a:endParaRPr>
                    </a:p>
                    <a:p>
                      <a:pPr marL="285750" indent="-285750">
                        <a:buFont typeface="Arial" panose="020B0604020202020204" pitchFamily="34" charset="0"/>
                        <a:buChar char="•"/>
                      </a:pPr>
                      <a:r>
                        <a:rPr lang="en-US" sz="1400" dirty="0">
                          <a:solidFill>
                            <a:schemeClr val="tx1">
                              <a:lumMod val="75000"/>
                              <a:lumOff val="25000"/>
                            </a:schemeClr>
                          </a:solidFill>
                        </a:rPr>
                        <a:t>Customer Service</a:t>
                      </a:r>
                      <a:br>
                        <a:rPr lang="en-US" sz="1400" dirty="0">
                          <a:solidFill>
                            <a:schemeClr val="tx1">
                              <a:lumMod val="75000"/>
                              <a:lumOff val="25000"/>
                            </a:schemeClr>
                          </a:solidFill>
                        </a:rPr>
                      </a:br>
                      <a:endParaRPr lang="en-US" sz="1400" dirty="0">
                        <a:solidFill>
                          <a:schemeClr val="tx1">
                            <a:lumMod val="75000"/>
                            <a:lumOff val="25000"/>
                          </a:schemeClr>
                        </a:solidFill>
                      </a:endParaRPr>
                    </a:p>
                    <a:p>
                      <a:pPr marL="285750" indent="-285750">
                        <a:buFont typeface="Arial" panose="020B0604020202020204" pitchFamily="34" charset="0"/>
                        <a:buChar char="•"/>
                      </a:pPr>
                      <a:r>
                        <a:rPr lang="en-US" sz="1400" dirty="0">
                          <a:solidFill>
                            <a:schemeClr val="tx1">
                              <a:lumMod val="75000"/>
                              <a:lumOff val="25000"/>
                            </a:schemeClr>
                          </a:solidFill>
                        </a:rPr>
                        <a:t>Products are already being sold to distributors</a:t>
                      </a:r>
                      <a:br>
                        <a:rPr lang="en-US" sz="1400" dirty="0">
                          <a:solidFill>
                            <a:schemeClr val="tx1">
                              <a:lumMod val="75000"/>
                              <a:lumOff val="25000"/>
                            </a:schemeClr>
                          </a:solidFill>
                        </a:rPr>
                      </a:br>
                      <a:endParaRPr lang="en-US" sz="1400" dirty="0">
                        <a:solidFill>
                          <a:schemeClr val="tx1">
                            <a:lumMod val="75000"/>
                            <a:lumOff val="25000"/>
                          </a:schemeClr>
                        </a:solidFill>
                      </a:endParaRPr>
                    </a:p>
                    <a:p>
                      <a:pPr marL="285750" indent="-285750">
                        <a:buFont typeface="Arial" panose="020B0604020202020204" pitchFamily="34" charset="0"/>
                        <a:buChar char="•"/>
                      </a:pPr>
                      <a:r>
                        <a:rPr lang="en-US" sz="1400" dirty="0">
                          <a:solidFill>
                            <a:schemeClr val="tx1">
                              <a:lumMod val="75000"/>
                              <a:lumOff val="25000"/>
                            </a:schemeClr>
                          </a:solidFill>
                        </a:rPr>
                        <a:t>Products Made in the USA</a:t>
                      </a:r>
                    </a:p>
                  </a:txBody>
                  <a:tcPr/>
                </a:tc>
                <a:tc>
                  <a:txBody>
                    <a:bodyPr/>
                    <a:lstStyle/>
                    <a:p>
                      <a:pPr marL="285750" indent="-285750">
                        <a:buFont typeface="Arial" panose="020B0604020202020204" pitchFamily="34" charset="0"/>
                        <a:buChar char="•"/>
                      </a:pPr>
                      <a:r>
                        <a:rPr lang="en-US" sz="1400" dirty="0">
                          <a:solidFill>
                            <a:schemeClr val="tx1">
                              <a:lumMod val="75000"/>
                              <a:lumOff val="25000"/>
                            </a:schemeClr>
                          </a:solidFill>
                        </a:rPr>
                        <a:t>Bulky items that are expensive to ship</a:t>
                      </a:r>
                      <a:br>
                        <a:rPr lang="en-US" sz="1400" dirty="0">
                          <a:solidFill>
                            <a:schemeClr val="tx1">
                              <a:lumMod val="75000"/>
                              <a:lumOff val="25000"/>
                            </a:schemeClr>
                          </a:solidFill>
                        </a:rPr>
                      </a:br>
                      <a:endParaRPr lang="en-US" sz="1400" dirty="0">
                        <a:solidFill>
                          <a:schemeClr val="tx1">
                            <a:lumMod val="75000"/>
                            <a:lumOff val="25000"/>
                          </a:schemeClr>
                        </a:solidFill>
                      </a:endParaRPr>
                    </a:p>
                    <a:p>
                      <a:pPr marL="285750" indent="-285750">
                        <a:buFont typeface="Arial" panose="020B0604020202020204" pitchFamily="34" charset="0"/>
                        <a:buChar char="•"/>
                      </a:pPr>
                      <a:r>
                        <a:rPr lang="en-US" sz="1400" dirty="0">
                          <a:solidFill>
                            <a:schemeClr val="tx1">
                              <a:lumMod val="75000"/>
                              <a:lumOff val="25000"/>
                            </a:schemeClr>
                          </a:solidFill>
                        </a:rPr>
                        <a:t>Poor user experience</a:t>
                      </a:r>
                      <a:br>
                        <a:rPr lang="en-US" sz="1400" dirty="0">
                          <a:solidFill>
                            <a:schemeClr val="tx1">
                              <a:lumMod val="75000"/>
                              <a:lumOff val="25000"/>
                            </a:schemeClr>
                          </a:solidFill>
                        </a:rPr>
                      </a:br>
                      <a:endParaRPr lang="en-US" sz="1400" dirty="0">
                        <a:solidFill>
                          <a:schemeClr val="tx1">
                            <a:lumMod val="75000"/>
                            <a:lumOff val="25000"/>
                          </a:schemeClr>
                        </a:solidFill>
                      </a:endParaRPr>
                    </a:p>
                    <a:p>
                      <a:pPr marL="285750" indent="-285750">
                        <a:buFont typeface="Arial" panose="020B0604020202020204" pitchFamily="34" charset="0"/>
                        <a:buChar char="•"/>
                      </a:pPr>
                      <a:r>
                        <a:rPr lang="en-US" sz="1400" dirty="0">
                          <a:solidFill>
                            <a:schemeClr val="tx1">
                              <a:lumMod val="75000"/>
                              <a:lumOff val="25000"/>
                            </a:schemeClr>
                          </a:solidFill>
                        </a:rPr>
                        <a:t>Slow load times</a:t>
                      </a:r>
                      <a:br>
                        <a:rPr lang="en-US" sz="1400" dirty="0">
                          <a:solidFill>
                            <a:schemeClr val="tx1">
                              <a:lumMod val="75000"/>
                              <a:lumOff val="25000"/>
                            </a:schemeClr>
                          </a:solidFill>
                        </a:rPr>
                      </a:br>
                      <a:endParaRPr lang="en-US" sz="1400" dirty="0">
                        <a:solidFill>
                          <a:schemeClr val="tx1">
                            <a:lumMod val="75000"/>
                            <a:lumOff val="25000"/>
                          </a:schemeClr>
                        </a:solidFill>
                      </a:endParaRPr>
                    </a:p>
                    <a:p>
                      <a:pPr marL="285750" indent="-285750">
                        <a:buFont typeface="Arial" panose="020B0604020202020204" pitchFamily="34" charset="0"/>
                        <a:buChar char="•"/>
                      </a:pPr>
                      <a:r>
                        <a:rPr lang="en-US" sz="1400" dirty="0">
                          <a:solidFill>
                            <a:schemeClr val="tx1">
                              <a:lumMod val="75000"/>
                              <a:lumOff val="25000"/>
                            </a:schemeClr>
                          </a:solidFill>
                        </a:rPr>
                        <a:t>Not targeting correct audience</a:t>
                      </a:r>
                    </a:p>
                  </a:txBody>
                  <a:tcPr/>
                </a:tc>
                <a:tc>
                  <a:txBody>
                    <a:bodyPr/>
                    <a:lstStyle/>
                    <a:p>
                      <a:pPr marL="285750" indent="-285750">
                        <a:buFont typeface="Arial" panose="020B0604020202020204" pitchFamily="34" charset="0"/>
                        <a:buChar char="•"/>
                      </a:pPr>
                      <a:r>
                        <a:rPr lang="en-US" sz="1400" dirty="0">
                          <a:solidFill>
                            <a:schemeClr val="tx1">
                              <a:lumMod val="75000"/>
                              <a:lumOff val="25000"/>
                            </a:schemeClr>
                          </a:solidFill>
                        </a:rPr>
                        <a:t>Social Media Marketing</a:t>
                      </a:r>
                      <a:br>
                        <a:rPr lang="en-US" sz="1400" dirty="0">
                          <a:solidFill>
                            <a:schemeClr val="tx1">
                              <a:lumMod val="75000"/>
                              <a:lumOff val="25000"/>
                            </a:schemeClr>
                          </a:solidFill>
                        </a:rPr>
                      </a:br>
                      <a:endParaRPr lang="en-US" sz="1400" dirty="0">
                        <a:solidFill>
                          <a:schemeClr val="tx1">
                            <a:lumMod val="75000"/>
                            <a:lumOff val="25000"/>
                          </a:schemeClr>
                        </a:solidFill>
                      </a:endParaRPr>
                    </a:p>
                    <a:p>
                      <a:pPr marL="285750" indent="-285750">
                        <a:buFont typeface="Arial" panose="020B0604020202020204" pitchFamily="34" charset="0"/>
                        <a:buChar char="•"/>
                      </a:pPr>
                      <a:r>
                        <a:rPr lang="en-US" sz="1400" dirty="0">
                          <a:solidFill>
                            <a:schemeClr val="tx1">
                              <a:lumMod val="75000"/>
                              <a:lumOff val="25000"/>
                            </a:schemeClr>
                          </a:solidFill>
                        </a:rPr>
                        <a:t>Email Marketing</a:t>
                      </a:r>
                      <a:br>
                        <a:rPr lang="en-US" sz="1400" dirty="0">
                          <a:solidFill>
                            <a:schemeClr val="tx1">
                              <a:lumMod val="75000"/>
                              <a:lumOff val="25000"/>
                            </a:schemeClr>
                          </a:solidFill>
                        </a:rPr>
                      </a:br>
                      <a:endParaRPr lang="en-US" sz="1400" dirty="0">
                        <a:solidFill>
                          <a:schemeClr val="tx1">
                            <a:lumMod val="75000"/>
                            <a:lumOff val="25000"/>
                          </a:schemeClr>
                        </a:solidFill>
                      </a:endParaRPr>
                    </a:p>
                    <a:p>
                      <a:pPr marL="285750" indent="-285750">
                        <a:buFont typeface="Arial" panose="020B0604020202020204" pitchFamily="34" charset="0"/>
                        <a:buChar char="•"/>
                      </a:pPr>
                      <a:r>
                        <a:rPr lang="en-US" sz="1400" dirty="0">
                          <a:solidFill>
                            <a:schemeClr val="tx1">
                              <a:lumMod val="75000"/>
                              <a:lumOff val="25000"/>
                            </a:schemeClr>
                          </a:solidFill>
                        </a:rPr>
                        <a:t>Google Advertising</a:t>
                      </a:r>
                      <a:br>
                        <a:rPr lang="en-US" sz="1400" dirty="0">
                          <a:solidFill>
                            <a:schemeClr val="tx1">
                              <a:lumMod val="75000"/>
                              <a:lumOff val="25000"/>
                            </a:schemeClr>
                          </a:solidFill>
                        </a:rPr>
                      </a:br>
                      <a:endParaRPr lang="en-US" sz="1400" dirty="0">
                        <a:solidFill>
                          <a:schemeClr val="tx1">
                            <a:lumMod val="75000"/>
                            <a:lumOff val="25000"/>
                          </a:schemeClr>
                        </a:solidFill>
                      </a:endParaRPr>
                    </a:p>
                    <a:p>
                      <a:pPr marL="285750" indent="-285750">
                        <a:buFont typeface="Arial" panose="020B0604020202020204" pitchFamily="34" charset="0"/>
                        <a:buChar char="•"/>
                      </a:pPr>
                      <a:r>
                        <a:rPr lang="en-US" sz="1400" dirty="0">
                          <a:solidFill>
                            <a:schemeClr val="tx1">
                              <a:lumMod val="75000"/>
                              <a:lumOff val="25000"/>
                            </a:schemeClr>
                          </a:solidFill>
                        </a:rPr>
                        <a:t>Website Enhancements</a:t>
                      </a:r>
                    </a:p>
                    <a:p>
                      <a:pPr marL="285750" indent="-285750">
                        <a:buFont typeface="Arial" panose="020B0604020202020204" pitchFamily="34" charset="0"/>
                        <a:buChar char="•"/>
                      </a:pPr>
                      <a:endParaRPr lang="en-US" dirty="0">
                        <a:solidFill>
                          <a:schemeClr val="tx1">
                            <a:lumMod val="75000"/>
                            <a:lumOff val="25000"/>
                          </a:schemeClr>
                        </a:solidFill>
                      </a:endParaRPr>
                    </a:p>
                    <a:p>
                      <a:pPr marL="285750" indent="-285750">
                        <a:buFont typeface="Arial" panose="020B0604020202020204" pitchFamily="34" charset="0"/>
                        <a:buChar char="•"/>
                      </a:pPr>
                      <a:endParaRPr lang="en-US" dirty="0">
                        <a:solidFill>
                          <a:schemeClr val="tx1">
                            <a:lumMod val="75000"/>
                            <a:lumOff val="25000"/>
                          </a:schemeClr>
                        </a:solidFill>
                      </a:endParaRPr>
                    </a:p>
                  </a:txBody>
                  <a:tcPr/>
                </a:tc>
                <a:tc>
                  <a:txBody>
                    <a:bodyPr/>
                    <a:lstStyle/>
                    <a:p>
                      <a:pPr marL="285750" indent="-285750">
                        <a:buFont typeface="Arial" panose="020B0604020202020204" pitchFamily="34" charset="0"/>
                        <a:buChar char="•"/>
                      </a:pPr>
                      <a:r>
                        <a:rPr lang="en-US" sz="1400" dirty="0">
                          <a:solidFill>
                            <a:schemeClr val="tx1">
                              <a:lumMod val="75000"/>
                              <a:lumOff val="25000"/>
                            </a:schemeClr>
                          </a:solidFill>
                        </a:rPr>
                        <a:t>Rising Competition</a:t>
                      </a:r>
                      <a:br>
                        <a:rPr lang="en-US" sz="1400" dirty="0">
                          <a:solidFill>
                            <a:schemeClr val="tx1">
                              <a:lumMod val="75000"/>
                              <a:lumOff val="25000"/>
                            </a:schemeClr>
                          </a:solidFill>
                        </a:rPr>
                      </a:br>
                      <a:endParaRPr lang="en-US" sz="1400" dirty="0">
                        <a:solidFill>
                          <a:schemeClr val="tx1">
                            <a:lumMod val="75000"/>
                            <a:lumOff val="25000"/>
                          </a:schemeClr>
                        </a:solidFill>
                      </a:endParaRPr>
                    </a:p>
                    <a:p>
                      <a:pPr marL="285750" indent="-285750">
                        <a:buFont typeface="Arial" panose="020B0604020202020204" pitchFamily="34" charset="0"/>
                        <a:buChar char="•"/>
                      </a:pPr>
                      <a:r>
                        <a:rPr lang="en-US" sz="1400" dirty="0">
                          <a:solidFill>
                            <a:schemeClr val="tx1">
                              <a:lumMod val="75000"/>
                              <a:lumOff val="25000"/>
                            </a:schemeClr>
                          </a:solidFill>
                        </a:rPr>
                        <a:t>Highly Competitive Market</a:t>
                      </a:r>
                      <a:br>
                        <a:rPr lang="en-US" sz="1400" dirty="0">
                          <a:solidFill>
                            <a:schemeClr val="tx1">
                              <a:lumMod val="75000"/>
                              <a:lumOff val="25000"/>
                            </a:schemeClr>
                          </a:solidFill>
                        </a:rPr>
                      </a:br>
                      <a:endParaRPr lang="en-US" sz="1400" dirty="0">
                        <a:solidFill>
                          <a:schemeClr val="tx1">
                            <a:lumMod val="75000"/>
                            <a:lumOff val="25000"/>
                          </a:schemeClr>
                        </a:solidFill>
                      </a:endParaRPr>
                    </a:p>
                    <a:p>
                      <a:pPr marL="285750" indent="-285750">
                        <a:buFont typeface="Arial" panose="020B0604020202020204" pitchFamily="34" charset="0"/>
                        <a:buChar char="•"/>
                      </a:pPr>
                      <a:r>
                        <a:rPr lang="en-US" sz="1400" dirty="0">
                          <a:solidFill>
                            <a:schemeClr val="tx1">
                              <a:lumMod val="75000"/>
                              <a:lumOff val="25000"/>
                            </a:schemeClr>
                          </a:solidFill>
                        </a:rPr>
                        <a:t>Products being re-sold on Amazon</a:t>
                      </a:r>
                    </a:p>
                    <a:p>
                      <a:pPr marL="0" indent="0">
                        <a:buFont typeface="Arial" panose="020B0604020202020204" pitchFamily="34" charset="0"/>
                        <a:buNone/>
                      </a:pPr>
                      <a:endParaRPr lang="en-US" sz="1400" dirty="0">
                        <a:solidFill>
                          <a:schemeClr val="tx1">
                            <a:lumMod val="75000"/>
                            <a:lumOff val="25000"/>
                          </a:schemeClr>
                        </a:solidFill>
                      </a:endParaRPr>
                    </a:p>
                  </a:txBody>
                  <a:tcPr/>
                </a:tc>
                <a:extLst>
                  <a:ext uri="{0D108BD9-81ED-4DB2-BD59-A6C34878D82A}">
                    <a16:rowId xmlns:a16="http://schemas.microsoft.com/office/drawing/2014/main" val="2171951000"/>
                  </a:ext>
                </a:extLst>
              </a:tr>
            </a:tbl>
          </a:graphicData>
        </a:graphic>
      </p:graphicFrame>
      <p:sp>
        <p:nvSpPr>
          <p:cNvPr id="5" name="TextBox 4">
            <a:extLst>
              <a:ext uri="{FF2B5EF4-FFF2-40B4-BE49-F238E27FC236}">
                <a16:creationId xmlns:a16="http://schemas.microsoft.com/office/drawing/2014/main" id="{809854B2-F607-4620-96A5-EF19E8D75816}"/>
              </a:ext>
            </a:extLst>
          </p:cNvPr>
          <p:cNvSpPr txBox="1"/>
          <p:nvPr/>
        </p:nvSpPr>
        <p:spPr>
          <a:xfrm>
            <a:off x="497840" y="640080"/>
            <a:ext cx="11033760" cy="646331"/>
          </a:xfrm>
          <a:prstGeom prst="rect">
            <a:avLst/>
          </a:prstGeom>
          <a:noFill/>
        </p:spPr>
        <p:txBody>
          <a:bodyPr wrap="square" rtlCol="0">
            <a:spAutoFit/>
          </a:bodyPr>
          <a:lstStyle/>
          <a:p>
            <a:r>
              <a:rPr lang="en-US" sz="3600" dirty="0">
                <a:solidFill>
                  <a:schemeClr val="tx1">
                    <a:lumMod val="75000"/>
                    <a:lumOff val="25000"/>
                  </a:schemeClr>
                </a:solidFill>
              </a:rPr>
              <a:t>Initial SWOT Analysis of ThermaSeat</a:t>
            </a:r>
          </a:p>
        </p:txBody>
      </p:sp>
    </p:spTree>
    <p:extLst>
      <p:ext uri="{BB962C8B-B14F-4D97-AF65-F5344CB8AC3E}">
        <p14:creationId xmlns:p14="http://schemas.microsoft.com/office/powerpoint/2010/main" val="432954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99373FF-C78A-430B-A246-6048999CE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3ECD73-4535-4977-8410-E1F509E612BB}"/>
              </a:ext>
            </a:extLst>
          </p:cNvPr>
          <p:cNvSpPr>
            <a:spLocks noGrp="1"/>
          </p:cNvSpPr>
          <p:nvPr>
            <p:ph type="title"/>
          </p:nvPr>
        </p:nvSpPr>
        <p:spPr>
          <a:xfrm>
            <a:off x="4703577" y="634946"/>
            <a:ext cx="6846166" cy="1450757"/>
          </a:xfrm>
        </p:spPr>
        <p:txBody>
          <a:bodyPr>
            <a:normAutofit/>
          </a:bodyPr>
          <a:lstStyle/>
          <a:p>
            <a:r>
              <a:rPr lang="en-US" sz="3700" dirty="0">
                <a:latin typeface="+mn-lt"/>
              </a:rPr>
              <a:t>Business Objective(s):</a:t>
            </a:r>
            <a:br>
              <a:rPr lang="en-US" sz="3700" dirty="0">
                <a:latin typeface="+mn-lt"/>
              </a:rPr>
            </a:br>
            <a:r>
              <a:rPr lang="en-US" sz="3700" dirty="0">
                <a:latin typeface="+mn-lt"/>
              </a:rPr>
              <a:t>ThermaSeat E-Commerce Website</a:t>
            </a:r>
          </a:p>
        </p:txBody>
      </p:sp>
      <p:pic>
        <p:nvPicPr>
          <p:cNvPr id="7" name="Graphic 6" descr="Shopping cart with solid fill">
            <a:extLst>
              <a:ext uri="{FF2B5EF4-FFF2-40B4-BE49-F238E27FC236}">
                <a16:creationId xmlns:a16="http://schemas.microsoft.com/office/drawing/2014/main" id="{ED98052C-9216-4499-8406-67A16F9F0ED9}"/>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9825" y="620721"/>
            <a:ext cx="1583926" cy="1583926"/>
          </a:xfrm>
          <a:prstGeom prst="rect">
            <a:avLst/>
          </a:prstGeom>
        </p:spPr>
      </p:pic>
      <p:cxnSp>
        <p:nvCxnSpPr>
          <p:cNvPr id="16" name="Straight Connector 15">
            <a:extLst>
              <a:ext uri="{FF2B5EF4-FFF2-40B4-BE49-F238E27FC236}">
                <a16:creationId xmlns:a16="http://schemas.microsoft.com/office/drawing/2014/main" id="{03EBB925-FEC3-4CD5-9271-3D75EBB532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9772"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Business Growth with solid fill">
            <a:extLst>
              <a:ext uri="{FF2B5EF4-FFF2-40B4-BE49-F238E27FC236}">
                <a16:creationId xmlns:a16="http://schemas.microsoft.com/office/drawing/2014/main" id="{BCF2A294-8B6D-4949-B41C-28B0846615A2}"/>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44443" y="2410477"/>
            <a:ext cx="1599923" cy="1599923"/>
          </a:xfrm>
          <a:prstGeom prst="rect">
            <a:avLst/>
          </a:prstGeom>
        </p:spPr>
      </p:pic>
      <p:pic>
        <p:nvPicPr>
          <p:cNvPr id="9" name="Graphic 8" descr="Money with solid fill">
            <a:extLst>
              <a:ext uri="{FF2B5EF4-FFF2-40B4-BE49-F238E27FC236}">
                <a16:creationId xmlns:a16="http://schemas.microsoft.com/office/drawing/2014/main" id="{2D84C6B2-DB71-4835-AC42-83392B1B58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52441" y="4110309"/>
            <a:ext cx="1583928" cy="1583928"/>
          </a:xfrm>
          <a:prstGeom prst="rect">
            <a:avLst/>
          </a:prstGeom>
        </p:spPr>
      </p:pic>
      <p:sp>
        <p:nvSpPr>
          <p:cNvPr id="3" name="Content Placeholder 2">
            <a:extLst>
              <a:ext uri="{FF2B5EF4-FFF2-40B4-BE49-F238E27FC236}">
                <a16:creationId xmlns:a16="http://schemas.microsoft.com/office/drawing/2014/main" id="{BE1BC36A-9F01-45EE-A27E-81745E7E9FEA}"/>
              </a:ext>
            </a:extLst>
          </p:cNvPr>
          <p:cNvSpPr>
            <a:spLocks noGrp="1"/>
          </p:cNvSpPr>
          <p:nvPr>
            <p:ph idx="1"/>
          </p:nvPr>
        </p:nvSpPr>
        <p:spPr>
          <a:xfrm>
            <a:off x="4701747" y="2402114"/>
            <a:ext cx="6847996" cy="2572897"/>
          </a:xfrm>
        </p:spPr>
        <p:txBody>
          <a:bodyPr>
            <a:normAutofit/>
          </a:bodyPr>
          <a:lstStyle/>
          <a:p>
            <a:pPr>
              <a:buFont typeface="Arial" panose="020B0604020202020204" pitchFamily="34" charset="0"/>
              <a:buChar char="•"/>
            </a:pPr>
            <a:r>
              <a:rPr lang="en-US" sz="1400" dirty="0"/>
              <a:t> Create Brand Awareness</a:t>
            </a:r>
          </a:p>
          <a:p>
            <a:pPr>
              <a:buFont typeface="Arial" panose="020B0604020202020204" pitchFamily="34" charset="0"/>
              <a:buChar char="•"/>
            </a:pPr>
            <a:r>
              <a:rPr lang="en-US" sz="1400" dirty="0"/>
              <a:t> Reach targeted audiences to increase e-commerce sales and profitability of ThermaSeat</a:t>
            </a:r>
          </a:p>
          <a:p>
            <a:pPr>
              <a:buFont typeface="Arial" panose="020B0604020202020204" pitchFamily="34" charset="0"/>
              <a:buChar char="•"/>
            </a:pPr>
            <a:r>
              <a:rPr lang="en-US" sz="1400" dirty="0"/>
              <a:t> Optimize website to increase conversion rate</a:t>
            </a:r>
          </a:p>
          <a:p>
            <a:pPr>
              <a:buFont typeface="Arial" panose="020B0604020202020204" pitchFamily="34" charset="0"/>
              <a:buChar char="•"/>
            </a:pPr>
            <a:r>
              <a:rPr lang="en-US" sz="1400" dirty="0"/>
              <a:t> Increase customer engagement through digital platforms</a:t>
            </a:r>
          </a:p>
          <a:p>
            <a:pPr>
              <a:buFont typeface="Arial" panose="020B0604020202020204" pitchFamily="34" charset="0"/>
              <a:buChar char="•"/>
            </a:pPr>
            <a:r>
              <a:rPr lang="en-US" sz="1400" dirty="0"/>
              <a:t> Affectively build relationships with customers</a:t>
            </a:r>
          </a:p>
          <a:p>
            <a:pPr>
              <a:buFont typeface="Arial" panose="020B0604020202020204" pitchFamily="34" charset="0"/>
              <a:buChar char="•"/>
            </a:pPr>
            <a:r>
              <a:rPr lang="en-US" sz="1400" dirty="0"/>
              <a:t> Provide a seamless user experience for current and prospective customers</a:t>
            </a:r>
          </a:p>
          <a:p>
            <a:pPr marL="0" indent="0">
              <a:buNone/>
            </a:pPr>
            <a:endParaRPr lang="en-US" b="1" dirty="0"/>
          </a:p>
          <a:p>
            <a:endParaRPr lang="en-US" dirty="0"/>
          </a:p>
        </p:txBody>
      </p:sp>
      <p:sp>
        <p:nvSpPr>
          <p:cNvPr id="18" name="Rectangle 17">
            <a:extLst>
              <a:ext uri="{FF2B5EF4-FFF2-40B4-BE49-F238E27FC236}">
                <a16:creationId xmlns:a16="http://schemas.microsoft.com/office/drawing/2014/main" id="{109B2863-A1A5-4050-8DE8-9BC0AD47F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F1F76955-21E0-4116-A6AA-19DB89B50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0781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496F-F39A-4DB3-9101-A2F26577C3A8}"/>
              </a:ext>
            </a:extLst>
          </p:cNvPr>
          <p:cNvSpPr>
            <a:spLocks noGrp="1"/>
          </p:cNvSpPr>
          <p:nvPr>
            <p:ph type="title"/>
          </p:nvPr>
        </p:nvSpPr>
        <p:spPr>
          <a:xfrm>
            <a:off x="975360" y="286603"/>
            <a:ext cx="10210800" cy="1450757"/>
          </a:xfrm>
        </p:spPr>
        <p:txBody>
          <a:bodyPr>
            <a:normAutofit/>
          </a:bodyPr>
          <a:lstStyle/>
          <a:p>
            <a:r>
              <a:rPr lang="en-US" sz="3600" dirty="0">
                <a:latin typeface="+mn-lt"/>
              </a:rPr>
              <a:t>Target Audience(s) – Brief Description of Key Challenges</a:t>
            </a:r>
          </a:p>
        </p:txBody>
      </p:sp>
      <p:sp>
        <p:nvSpPr>
          <p:cNvPr id="3" name="Content Placeholder 2">
            <a:extLst>
              <a:ext uri="{FF2B5EF4-FFF2-40B4-BE49-F238E27FC236}">
                <a16:creationId xmlns:a16="http://schemas.microsoft.com/office/drawing/2014/main" id="{A05A5B9F-5782-4A73-8E57-D7189D398C4E}"/>
              </a:ext>
            </a:extLst>
          </p:cNvPr>
          <p:cNvSpPr>
            <a:spLocks noGrp="1"/>
          </p:cNvSpPr>
          <p:nvPr>
            <p:ph idx="1"/>
          </p:nvPr>
        </p:nvSpPr>
        <p:spPr>
          <a:xfrm>
            <a:off x="1117601" y="3688080"/>
            <a:ext cx="9987279" cy="2488883"/>
          </a:xfrm>
        </p:spPr>
        <p:txBody>
          <a:bodyPr>
            <a:normAutofit lnSpcReduction="10000"/>
          </a:bodyPr>
          <a:lstStyle/>
          <a:p>
            <a:pPr marL="457200" lvl="1" indent="0">
              <a:buNone/>
            </a:pPr>
            <a:endParaRPr lang="en-US" sz="1200" b="1" dirty="0"/>
          </a:p>
          <a:p>
            <a:pPr marL="0" indent="0">
              <a:buNone/>
            </a:pPr>
            <a:r>
              <a:rPr lang="en-US" sz="1600" b="1" dirty="0"/>
              <a:t>Key Challenges: </a:t>
            </a:r>
          </a:p>
          <a:p>
            <a:pPr>
              <a:buFont typeface="Arial" panose="020B0604020202020204" pitchFamily="34" charset="0"/>
              <a:buChar char="•"/>
            </a:pPr>
            <a:r>
              <a:rPr lang="en-US" sz="1400" dirty="0"/>
              <a:t> Users struggled with navigating through the menu structure, especially finding the products they were looking for. They had seen Heat-A-Seats at a retail store and couldn’t find it on the website. At the time there wasn’t an option to search for specific products.</a:t>
            </a:r>
          </a:p>
          <a:p>
            <a:pPr>
              <a:buFont typeface="Arial" panose="020B0604020202020204" pitchFamily="34" charset="0"/>
              <a:buChar char="•"/>
            </a:pPr>
            <a:r>
              <a:rPr lang="en-US" sz="1400" dirty="0"/>
              <a:t>Expensive shipping costs</a:t>
            </a:r>
          </a:p>
          <a:p>
            <a:pPr>
              <a:buFont typeface="Arial" panose="020B0604020202020204" pitchFamily="34" charset="0"/>
              <a:buChar char="•"/>
            </a:pPr>
            <a:r>
              <a:rPr lang="en-US" sz="1400" dirty="0"/>
              <a:t>Trouble navigating the site on a tablet or mobile device due to the site not being responsive</a:t>
            </a:r>
          </a:p>
          <a:p>
            <a:pPr>
              <a:buFont typeface="Arial" panose="020B0604020202020204" pitchFamily="34" charset="0"/>
              <a:buChar char="•"/>
            </a:pPr>
            <a:r>
              <a:rPr lang="en-US" sz="1400" dirty="0"/>
              <a:t>They couldn’t order the specific color they wanted because the website only showed 1 color option and then listed the rest in the description</a:t>
            </a:r>
          </a:p>
          <a:p>
            <a:pPr>
              <a:buFont typeface="Arial" panose="020B0604020202020204" pitchFamily="34" charset="0"/>
              <a:buChar char="•"/>
            </a:pPr>
            <a:endParaRPr lang="en-US" sz="1400" dirty="0"/>
          </a:p>
          <a:p>
            <a:pPr>
              <a:buFont typeface="Arial" panose="020B0604020202020204" pitchFamily="34" charset="0"/>
              <a:buChar char="•"/>
            </a:pPr>
            <a:endParaRPr lang="en-US" sz="1400" dirty="0"/>
          </a:p>
        </p:txBody>
      </p:sp>
      <p:graphicFrame>
        <p:nvGraphicFramePr>
          <p:cNvPr id="4" name="Table 4">
            <a:extLst>
              <a:ext uri="{FF2B5EF4-FFF2-40B4-BE49-F238E27FC236}">
                <a16:creationId xmlns:a16="http://schemas.microsoft.com/office/drawing/2014/main" id="{8564C6A8-951E-47F0-AA45-5B995361DC69}"/>
              </a:ext>
            </a:extLst>
          </p:cNvPr>
          <p:cNvGraphicFramePr>
            <a:graphicFrameLocks noGrp="1"/>
          </p:cNvGraphicFramePr>
          <p:nvPr>
            <p:extLst>
              <p:ext uri="{D42A27DB-BD31-4B8C-83A1-F6EECF244321}">
                <p14:modId xmlns:p14="http://schemas.microsoft.com/office/powerpoint/2010/main" val="4234677431"/>
              </p:ext>
            </p:extLst>
          </p:nvPr>
        </p:nvGraphicFramePr>
        <p:xfrm>
          <a:off x="1117601" y="2169668"/>
          <a:ext cx="10058399" cy="1636712"/>
        </p:xfrm>
        <a:graphic>
          <a:graphicData uri="http://schemas.openxmlformats.org/drawingml/2006/table">
            <a:tbl>
              <a:tblPr firstRow="1" bandRow="1">
                <a:tableStyleId>{E8034E78-7F5D-4C2E-B375-FC64B27BC917}</a:tableStyleId>
              </a:tblPr>
              <a:tblGrid>
                <a:gridCol w="3335745">
                  <a:extLst>
                    <a:ext uri="{9D8B030D-6E8A-4147-A177-3AD203B41FA5}">
                      <a16:colId xmlns:a16="http://schemas.microsoft.com/office/drawing/2014/main" val="1609721973"/>
                    </a:ext>
                  </a:extLst>
                </a:gridCol>
                <a:gridCol w="2282734">
                  <a:extLst>
                    <a:ext uri="{9D8B030D-6E8A-4147-A177-3AD203B41FA5}">
                      <a16:colId xmlns:a16="http://schemas.microsoft.com/office/drawing/2014/main" val="2547350232"/>
                    </a:ext>
                  </a:extLst>
                </a:gridCol>
                <a:gridCol w="1879600">
                  <a:extLst>
                    <a:ext uri="{9D8B030D-6E8A-4147-A177-3AD203B41FA5}">
                      <a16:colId xmlns:a16="http://schemas.microsoft.com/office/drawing/2014/main" val="2954894044"/>
                    </a:ext>
                  </a:extLst>
                </a:gridCol>
                <a:gridCol w="2560320">
                  <a:extLst>
                    <a:ext uri="{9D8B030D-6E8A-4147-A177-3AD203B41FA5}">
                      <a16:colId xmlns:a16="http://schemas.microsoft.com/office/drawing/2014/main" val="1657455549"/>
                    </a:ext>
                  </a:extLst>
                </a:gridCol>
              </a:tblGrid>
              <a:tr h="393128">
                <a:tc>
                  <a:txBody>
                    <a:bodyPr/>
                    <a:lstStyle/>
                    <a:p>
                      <a:r>
                        <a:rPr lang="en-US" sz="1600" b="1" dirty="0">
                          <a:solidFill>
                            <a:schemeClr val="tx1"/>
                          </a:solidFill>
                          <a:latin typeface="+mn-lt"/>
                        </a:rPr>
                        <a:t>Demographic:</a:t>
                      </a:r>
                    </a:p>
                  </a:txBody>
                  <a:tcPr>
                    <a:solidFill>
                      <a:schemeClr val="bg1">
                        <a:lumMod val="85000"/>
                      </a:schemeClr>
                    </a:solidFill>
                  </a:tcPr>
                </a:tc>
                <a:tc>
                  <a:txBody>
                    <a:bodyPr/>
                    <a:lstStyle/>
                    <a:p>
                      <a:r>
                        <a:rPr lang="en-US" sz="1600" dirty="0">
                          <a:solidFill>
                            <a:schemeClr val="tx1"/>
                          </a:solidFill>
                          <a:latin typeface="+mn-lt"/>
                        </a:rPr>
                        <a:t>Geographic:</a:t>
                      </a:r>
                    </a:p>
                  </a:txBody>
                  <a:tcPr>
                    <a:solidFill>
                      <a:schemeClr val="bg1">
                        <a:lumMod val="85000"/>
                      </a:schemeClr>
                    </a:solidFill>
                  </a:tcPr>
                </a:tc>
                <a:tc>
                  <a:txBody>
                    <a:bodyPr/>
                    <a:lstStyle/>
                    <a:p>
                      <a:r>
                        <a:rPr lang="en-US" sz="1600" dirty="0">
                          <a:solidFill>
                            <a:schemeClr val="tx1"/>
                          </a:solidFill>
                          <a:latin typeface="+mn-lt"/>
                        </a:rPr>
                        <a:t>Interests:</a:t>
                      </a:r>
                    </a:p>
                  </a:txBody>
                  <a:tcPr>
                    <a:solidFill>
                      <a:schemeClr val="bg1">
                        <a:lumMod val="85000"/>
                      </a:schemeClr>
                    </a:solidFill>
                  </a:tcPr>
                </a:tc>
                <a:tc>
                  <a:txBody>
                    <a:bodyPr/>
                    <a:lstStyle/>
                    <a:p>
                      <a:r>
                        <a:rPr lang="en-US" sz="1600" dirty="0">
                          <a:solidFill>
                            <a:schemeClr val="tx1"/>
                          </a:solidFill>
                          <a:latin typeface="+mn-lt"/>
                        </a:rPr>
                        <a:t>Other:</a:t>
                      </a:r>
                    </a:p>
                  </a:txBody>
                  <a:tcPr>
                    <a:solidFill>
                      <a:schemeClr val="bg1">
                        <a:lumMod val="85000"/>
                      </a:schemeClr>
                    </a:solidFill>
                  </a:tcPr>
                </a:tc>
                <a:extLst>
                  <a:ext uri="{0D108BD9-81ED-4DB2-BD59-A6C34878D82A}">
                    <a16:rowId xmlns:a16="http://schemas.microsoft.com/office/drawing/2014/main" val="2954017899"/>
                  </a:ext>
                </a:extLst>
              </a:tr>
              <a:tr h="1159384">
                <a:tc>
                  <a:txBody>
                    <a:bodyPr/>
                    <a:lstStyle/>
                    <a:p>
                      <a:pPr marL="285750" lvl="0" indent="-285750">
                        <a:lnSpc>
                          <a:spcPct val="120000"/>
                        </a:lnSpc>
                        <a:buClr>
                          <a:schemeClr val="accent1">
                            <a:lumMod val="75000"/>
                          </a:schemeClr>
                        </a:buClr>
                        <a:buFont typeface="Arial" panose="020B0604020202020204" pitchFamily="34" charset="0"/>
                        <a:buChar char="•"/>
                      </a:pPr>
                      <a:r>
                        <a:rPr lang="en-US" sz="1200" dirty="0">
                          <a:solidFill>
                            <a:schemeClr val="tx1"/>
                          </a:solidFill>
                        </a:rPr>
                        <a:t>70% Men varying in ages between 30-65</a:t>
                      </a:r>
                    </a:p>
                    <a:p>
                      <a:pPr marL="285750" lvl="0" indent="-285750">
                        <a:lnSpc>
                          <a:spcPct val="120000"/>
                        </a:lnSpc>
                        <a:buClr>
                          <a:schemeClr val="accent1">
                            <a:lumMod val="75000"/>
                          </a:schemeClr>
                        </a:buClr>
                        <a:buFont typeface="Arial" panose="020B0604020202020204" pitchFamily="34" charset="0"/>
                        <a:buChar char="•"/>
                      </a:pPr>
                      <a:r>
                        <a:rPr lang="en-US" sz="1200" dirty="0">
                          <a:solidFill>
                            <a:schemeClr val="tx1"/>
                          </a:solidFill>
                        </a:rPr>
                        <a:t>30% Women varying in ages between 30-65</a:t>
                      </a:r>
                    </a:p>
                    <a:p>
                      <a:endParaRPr lang="en-US" dirty="0">
                        <a:solidFill>
                          <a:schemeClr val="tx1"/>
                        </a:solidFill>
                      </a:endParaRPr>
                    </a:p>
                  </a:txBody>
                  <a:tcPr>
                    <a:solidFill>
                      <a:schemeClr val="bg1"/>
                    </a:solidFill>
                  </a:tcPr>
                </a:tc>
                <a:tc>
                  <a:txBody>
                    <a:bodyPr/>
                    <a:lstStyle/>
                    <a:p>
                      <a:pPr marL="285750" lvl="0" indent="-285750">
                        <a:lnSpc>
                          <a:spcPct val="120000"/>
                        </a:lnSpc>
                        <a:buClr>
                          <a:schemeClr val="accent1">
                            <a:lumMod val="75000"/>
                          </a:schemeClr>
                        </a:buClr>
                        <a:buFont typeface="Arial" panose="020B0604020202020204" pitchFamily="34" charset="0"/>
                        <a:buChar char="•"/>
                      </a:pPr>
                      <a:r>
                        <a:rPr lang="en-US" sz="1200" dirty="0">
                          <a:solidFill>
                            <a:schemeClr val="tx1"/>
                          </a:solidFill>
                        </a:rPr>
                        <a:t>Texas</a:t>
                      </a:r>
                    </a:p>
                    <a:p>
                      <a:pPr marL="285750" lvl="0" indent="-285750">
                        <a:lnSpc>
                          <a:spcPct val="120000"/>
                        </a:lnSpc>
                        <a:buClr>
                          <a:schemeClr val="accent1">
                            <a:lumMod val="75000"/>
                          </a:schemeClr>
                        </a:buClr>
                        <a:buFont typeface="Arial" panose="020B0604020202020204" pitchFamily="34" charset="0"/>
                        <a:buChar char="•"/>
                      </a:pPr>
                      <a:r>
                        <a:rPr lang="en-US" sz="1200" dirty="0">
                          <a:solidFill>
                            <a:schemeClr val="tx1"/>
                          </a:solidFill>
                        </a:rPr>
                        <a:t>Pennsylvania</a:t>
                      </a:r>
                    </a:p>
                    <a:p>
                      <a:pPr marL="285750" lvl="0" indent="-285750">
                        <a:lnSpc>
                          <a:spcPct val="120000"/>
                        </a:lnSpc>
                        <a:buClr>
                          <a:schemeClr val="accent1">
                            <a:lumMod val="75000"/>
                          </a:schemeClr>
                        </a:buClr>
                        <a:buFont typeface="Arial" panose="020B0604020202020204" pitchFamily="34" charset="0"/>
                        <a:buChar char="•"/>
                      </a:pPr>
                      <a:r>
                        <a:rPr lang="en-US" sz="1200" dirty="0">
                          <a:solidFill>
                            <a:schemeClr val="tx1"/>
                          </a:solidFill>
                        </a:rPr>
                        <a:t>Wisconsin</a:t>
                      </a:r>
                    </a:p>
                    <a:p>
                      <a:pPr marL="285750" lvl="0" indent="-285750">
                        <a:lnSpc>
                          <a:spcPct val="120000"/>
                        </a:lnSpc>
                        <a:buClr>
                          <a:schemeClr val="accent1">
                            <a:lumMod val="75000"/>
                          </a:schemeClr>
                        </a:buClr>
                        <a:buFont typeface="Arial" panose="020B0604020202020204" pitchFamily="34" charset="0"/>
                        <a:buChar char="•"/>
                      </a:pPr>
                      <a:r>
                        <a:rPr lang="en-US" sz="1200" dirty="0">
                          <a:solidFill>
                            <a:schemeClr val="tx1"/>
                          </a:solidFill>
                        </a:rPr>
                        <a:t>New Hampshire</a:t>
                      </a:r>
                      <a:endParaRPr lang="en-US" sz="1200" b="1" dirty="0">
                        <a:solidFill>
                          <a:schemeClr val="tx1"/>
                        </a:solidFill>
                      </a:endParaRPr>
                    </a:p>
                    <a:p>
                      <a:endParaRPr lang="en-US" sz="1800" kern="1200" dirty="0">
                        <a:solidFill>
                          <a:schemeClr val="tx1"/>
                        </a:solidFill>
                        <a:latin typeface="+mn-lt"/>
                        <a:ea typeface="+mn-ea"/>
                        <a:cs typeface="+mn-cs"/>
                      </a:endParaRPr>
                    </a:p>
                  </a:txBody>
                  <a:tcPr>
                    <a:solidFill>
                      <a:schemeClr val="bg1"/>
                    </a:solidFill>
                  </a:tcPr>
                </a:tc>
                <a:tc>
                  <a:txBody>
                    <a:bodyPr/>
                    <a:lstStyle/>
                    <a:p>
                      <a:pPr marL="285750" lvl="0" indent="-285750">
                        <a:lnSpc>
                          <a:spcPct val="120000"/>
                        </a:lnSpc>
                        <a:buClr>
                          <a:schemeClr val="accent1">
                            <a:lumMod val="75000"/>
                          </a:schemeClr>
                        </a:buClr>
                        <a:buFont typeface="Arial" panose="020B0604020202020204" pitchFamily="34" charset="0"/>
                        <a:buChar char="•"/>
                      </a:pPr>
                      <a:r>
                        <a:rPr lang="en-US" sz="1200" dirty="0">
                          <a:solidFill>
                            <a:schemeClr val="tx1"/>
                          </a:solidFill>
                        </a:rPr>
                        <a:t>Hunting</a:t>
                      </a:r>
                    </a:p>
                    <a:p>
                      <a:pPr marL="285750" lvl="0" indent="-285750">
                        <a:lnSpc>
                          <a:spcPct val="120000"/>
                        </a:lnSpc>
                        <a:buClr>
                          <a:schemeClr val="accent1">
                            <a:lumMod val="75000"/>
                          </a:schemeClr>
                        </a:buClr>
                        <a:buFont typeface="Arial" panose="020B0604020202020204" pitchFamily="34" charset="0"/>
                        <a:buChar char="•"/>
                      </a:pPr>
                      <a:r>
                        <a:rPr lang="en-US" sz="1200" dirty="0">
                          <a:solidFill>
                            <a:schemeClr val="tx1"/>
                          </a:solidFill>
                        </a:rPr>
                        <a:t>Fishing</a:t>
                      </a:r>
                    </a:p>
                    <a:p>
                      <a:pPr marL="457200" lvl="1" indent="0">
                        <a:lnSpc>
                          <a:spcPct val="120000"/>
                        </a:lnSpc>
                        <a:buClr>
                          <a:schemeClr val="accent1">
                            <a:lumMod val="75000"/>
                          </a:schemeClr>
                        </a:buClr>
                        <a:buFont typeface="Courier New" panose="02070309020205020404" pitchFamily="49" charset="0"/>
                        <a:buNone/>
                      </a:pPr>
                      <a:endParaRPr lang="en-US" sz="1200" dirty="0">
                        <a:solidFill>
                          <a:schemeClr val="tx1"/>
                        </a:solidFill>
                      </a:endParaRPr>
                    </a:p>
                    <a:p>
                      <a:endParaRPr lang="en-US" dirty="0">
                        <a:solidFill>
                          <a:schemeClr val="tx1"/>
                        </a:solidFill>
                      </a:endParaRPr>
                    </a:p>
                  </a:txBody>
                  <a:tcPr>
                    <a:solidFill>
                      <a:schemeClr val="bg1"/>
                    </a:solidFill>
                  </a:tcPr>
                </a:tc>
                <a:tc>
                  <a:txBody>
                    <a:bodyPr/>
                    <a:lstStyle/>
                    <a:p>
                      <a:pPr marL="285750" indent="-285750">
                        <a:buClr>
                          <a:schemeClr val="accent1">
                            <a:lumMod val="75000"/>
                          </a:schemeClr>
                        </a:buClr>
                        <a:buFont typeface="Arial" panose="020B0604020202020204" pitchFamily="34" charset="0"/>
                        <a:buChar char="•"/>
                      </a:pPr>
                      <a:r>
                        <a:rPr lang="en-US" sz="1200" dirty="0">
                          <a:solidFill>
                            <a:schemeClr val="tx1"/>
                          </a:solidFill>
                        </a:rPr>
                        <a:t>Retailers</a:t>
                      </a:r>
                    </a:p>
                    <a:p>
                      <a:pPr marL="742950" lvl="1" indent="-285750">
                        <a:buClr>
                          <a:schemeClr val="accent1">
                            <a:lumMod val="75000"/>
                          </a:schemeClr>
                        </a:buClr>
                        <a:buFont typeface="Courier New" panose="02070309020205020404" pitchFamily="49" charset="0"/>
                        <a:buChar char="o"/>
                      </a:pPr>
                      <a:r>
                        <a:rPr lang="en-US" sz="1200" dirty="0">
                          <a:solidFill>
                            <a:schemeClr val="tx1"/>
                          </a:solidFill>
                        </a:rPr>
                        <a:t>Walmart</a:t>
                      </a:r>
                    </a:p>
                    <a:p>
                      <a:pPr marL="742950" lvl="1" indent="-285750">
                        <a:buClr>
                          <a:schemeClr val="accent1">
                            <a:lumMod val="75000"/>
                          </a:schemeClr>
                        </a:buClr>
                        <a:buFont typeface="Courier New" panose="02070309020205020404" pitchFamily="49" charset="0"/>
                        <a:buChar char="o"/>
                      </a:pPr>
                      <a:r>
                        <a:rPr lang="en-US" sz="1200" dirty="0">
                          <a:solidFill>
                            <a:schemeClr val="tx1"/>
                          </a:solidFill>
                        </a:rPr>
                        <a:t>Tractor Supply</a:t>
                      </a:r>
                    </a:p>
                    <a:p>
                      <a:pPr marL="742950" lvl="1" indent="-285750">
                        <a:buClr>
                          <a:schemeClr val="accent1">
                            <a:lumMod val="75000"/>
                          </a:schemeClr>
                        </a:buClr>
                        <a:buFont typeface="Courier New" panose="02070309020205020404" pitchFamily="49" charset="0"/>
                        <a:buChar char="o"/>
                      </a:pPr>
                      <a:r>
                        <a:rPr lang="en-US" sz="1200" dirty="0">
                          <a:solidFill>
                            <a:schemeClr val="tx1"/>
                          </a:solidFill>
                        </a:rPr>
                        <a:t>Blain’s Farm</a:t>
                      </a:r>
                    </a:p>
                    <a:p>
                      <a:pPr marL="742950" lvl="1" indent="-285750">
                        <a:buClr>
                          <a:schemeClr val="accent1">
                            <a:lumMod val="75000"/>
                          </a:schemeClr>
                        </a:buClr>
                        <a:buFont typeface="Courier New" panose="02070309020205020404" pitchFamily="49" charset="0"/>
                        <a:buChar char="o"/>
                      </a:pPr>
                      <a:r>
                        <a:rPr lang="en-US" sz="1200" dirty="0">
                          <a:solidFill>
                            <a:schemeClr val="tx1"/>
                          </a:solidFill>
                        </a:rPr>
                        <a:t>L&amp;M</a:t>
                      </a:r>
                    </a:p>
                    <a:p>
                      <a:pPr marL="285750" indent="-285750">
                        <a:buClr>
                          <a:schemeClr val="accent1">
                            <a:lumMod val="75000"/>
                          </a:schemeClr>
                        </a:buClr>
                        <a:buFont typeface="Courier New" panose="02070309020205020404" pitchFamily="49" charset="0"/>
                        <a:buChar char="o"/>
                      </a:pPr>
                      <a:endParaRPr lang="en-US" sz="1200" dirty="0">
                        <a:solidFill>
                          <a:schemeClr val="tx1"/>
                        </a:solidFill>
                      </a:endParaRPr>
                    </a:p>
                  </a:txBody>
                  <a:tcPr>
                    <a:solidFill>
                      <a:schemeClr val="bg1"/>
                    </a:solidFill>
                  </a:tcPr>
                </a:tc>
                <a:extLst>
                  <a:ext uri="{0D108BD9-81ED-4DB2-BD59-A6C34878D82A}">
                    <a16:rowId xmlns:a16="http://schemas.microsoft.com/office/drawing/2014/main" val="502213519"/>
                  </a:ext>
                </a:extLst>
              </a:tr>
            </a:tbl>
          </a:graphicData>
        </a:graphic>
      </p:graphicFrame>
    </p:spTree>
    <p:extLst>
      <p:ext uri="{BB962C8B-B14F-4D97-AF65-F5344CB8AC3E}">
        <p14:creationId xmlns:p14="http://schemas.microsoft.com/office/powerpoint/2010/main" val="354370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971ECC5-51D9-4E70-89C1-3DCF3A372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2B85D2F-92D9-4740-9E89-BD9BC53173C7}"/>
              </a:ext>
            </a:extLst>
          </p:cNvPr>
          <p:cNvSpPr>
            <a:spLocks noGrp="1"/>
          </p:cNvSpPr>
          <p:nvPr>
            <p:ph type="ctrTitle"/>
          </p:nvPr>
        </p:nvSpPr>
        <p:spPr>
          <a:xfrm>
            <a:off x="638423" y="4226560"/>
            <a:ext cx="10909073" cy="960846"/>
          </a:xfrm>
        </p:spPr>
        <p:txBody>
          <a:bodyPr>
            <a:normAutofit/>
          </a:bodyPr>
          <a:lstStyle/>
          <a:p>
            <a:pPr algn="ctr"/>
            <a:r>
              <a:rPr lang="en-US" sz="3600" dirty="0">
                <a:latin typeface="+mn-lt"/>
              </a:rPr>
              <a:t>Strategy &amp; Tactics Used</a:t>
            </a:r>
            <a:endParaRPr lang="en-US" sz="3600" dirty="0"/>
          </a:p>
        </p:txBody>
      </p:sp>
      <p:pic>
        <p:nvPicPr>
          <p:cNvPr id="8" name="Graphic 7">
            <a:extLst>
              <a:ext uri="{FF2B5EF4-FFF2-40B4-BE49-F238E27FC236}">
                <a16:creationId xmlns:a16="http://schemas.microsoft.com/office/drawing/2014/main" id="{D62D3D44-330C-45BB-B146-0F7602F4079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6412" y="932016"/>
            <a:ext cx="2506511" cy="2506511"/>
          </a:xfrm>
          <a:prstGeom prst="rect">
            <a:avLst/>
          </a:prstGeom>
        </p:spPr>
      </p:pic>
      <p:cxnSp>
        <p:nvCxnSpPr>
          <p:cNvPr id="45" name="Straight Connector 44">
            <a:extLst>
              <a:ext uri="{FF2B5EF4-FFF2-40B4-BE49-F238E27FC236}">
                <a16:creationId xmlns:a16="http://schemas.microsoft.com/office/drawing/2014/main" id="{432529AB-8F99-47FB-91B5-93565E543B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159" y="5433708"/>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7E11F890-74C3-40C9-9A8B-A80E38704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id="{27874070-078A-470B-9C8C-BD1BCB55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5351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1BEC964-776E-49C8-8047-967AE10E1AE0}"/>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latin typeface="+mn-lt"/>
              </a:rPr>
              <a:t>Review Process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278FD34-CDFD-4407-80B0-BA8C75C508B3}"/>
              </a:ext>
            </a:extLst>
          </p:cNvPr>
          <p:cNvSpPr>
            <a:spLocks noGrp="1"/>
          </p:cNvSpPr>
          <p:nvPr>
            <p:ph idx="1"/>
          </p:nvPr>
        </p:nvSpPr>
        <p:spPr>
          <a:xfrm>
            <a:off x="4742016" y="619760"/>
            <a:ext cx="6957614" cy="6319520"/>
          </a:xfrm>
        </p:spPr>
        <p:txBody>
          <a:bodyPr anchor="ctr">
            <a:normAutofit fontScale="85000" lnSpcReduction="20000"/>
          </a:bodyPr>
          <a:lstStyle/>
          <a:p>
            <a:pPr>
              <a:lnSpc>
                <a:spcPct val="100000"/>
              </a:lnSpc>
            </a:pPr>
            <a:endParaRPr lang="en-US" sz="1400" b="1" dirty="0"/>
          </a:p>
          <a:p>
            <a:pPr>
              <a:lnSpc>
                <a:spcPct val="110000"/>
              </a:lnSpc>
            </a:pPr>
            <a:r>
              <a:rPr lang="en-US" sz="1700" b="1" dirty="0"/>
              <a:t>Reviewed conditions of the current website to gain an understanding of areas that could be improved.</a:t>
            </a:r>
          </a:p>
          <a:p>
            <a:pPr>
              <a:lnSpc>
                <a:spcPct val="110000"/>
              </a:lnSpc>
            </a:pPr>
            <a:r>
              <a:rPr lang="en-US" sz="1700" b="1" dirty="0"/>
              <a:t>Google Analytics </a:t>
            </a:r>
            <a:r>
              <a:rPr lang="en-US" sz="1500" dirty="0"/>
              <a:t>– Reviewed Users, Sessions, Pages per session, Page views, Exit Pages, Average Session Duration, and Bounce Rates. Reviewed organic searches to identify pain points. Evaluated which pages were getting a higher bounce rate, generally suggesting there are user experience issues.</a:t>
            </a:r>
          </a:p>
          <a:p>
            <a:pPr>
              <a:lnSpc>
                <a:spcPct val="110000"/>
              </a:lnSpc>
            </a:pPr>
            <a:r>
              <a:rPr lang="en-US" sz="1700" b="1" dirty="0"/>
              <a:t>Keyword Research </a:t>
            </a:r>
            <a:r>
              <a:rPr lang="en-US" sz="1500" dirty="0"/>
              <a:t>– Used SEMrush, Google Keyword Planner, and Yoast,. Listed out relevant topics based on the business/products, followed by producing phrases to rank for in SERPs. Analyzed the volume of each keyword to see which ones accurately depicted ThermaSeat and its product line. This was followed by a keyword research to make sure we were using the correct terminology, and to make sure the related search terms were relevant. This included site reviews in our market to ensure that we were inline with our competition.</a:t>
            </a:r>
          </a:p>
          <a:p>
            <a:pPr>
              <a:lnSpc>
                <a:spcPct val="110000"/>
              </a:lnSpc>
            </a:pPr>
            <a:r>
              <a:rPr lang="en-US" sz="1700" b="1" dirty="0"/>
              <a:t>A/B Testing </a:t>
            </a:r>
            <a:r>
              <a:rPr lang="en-US" sz="1500" dirty="0"/>
              <a:t>– Using Google Optimize we found user experience issues while performing A/B testing comparisons. For example, the site was all black and orange initially, since this seemed like a big change, I wanted to have the numbers to back my recommendation before presenting it to the team. The overall white design performed 80% better. </a:t>
            </a:r>
          </a:p>
          <a:p>
            <a:pPr>
              <a:lnSpc>
                <a:spcPct val="110000"/>
              </a:lnSpc>
            </a:pPr>
            <a:r>
              <a:rPr lang="en-US" sz="1700" b="1" dirty="0"/>
              <a:t>Review Heatmaps </a:t>
            </a:r>
            <a:r>
              <a:rPr lang="en-US" sz="1500" dirty="0"/>
              <a:t>– Using Crazy Egg. This helped with understanding the user behavior. It gave me a better idea as to how the user was interacting with our website.</a:t>
            </a:r>
          </a:p>
          <a:p>
            <a:pPr>
              <a:lnSpc>
                <a:spcPct val="110000"/>
              </a:lnSpc>
            </a:pPr>
            <a:r>
              <a:rPr lang="en-US" sz="1700" b="1" dirty="0" err="1"/>
              <a:t>PageSpeed</a:t>
            </a:r>
            <a:r>
              <a:rPr lang="en-US" sz="1700" dirty="0"/>
              <a:t> </a:t>
            </a:r>
            <a:r>
              <a:rPr lang="en-US" sz="1500" dirty="0"/>
              <a:t>- Looked at page speed and identified areas where we could improve load times (ideally should load within 2-3 seconds at most to avoid higher bounce rates)</a:t>
            </a:r>
            <a:br>
              <a:rPr lang="en-US" sz="1500" dirty="0"/>
            </a:br>
            <a:br>
              <a:rPr lang="en-US" sz="1500" b="1" dirty="0"/>
            </a:br>
            <a:r>
              <a:rPr lang="en-US" sz="1700" b="1" dirty="0"/>
              <a:t>Additional items:</a:t>
            </a:r>
            <a:br>
              <a:rPr lang="en-US" sz="1500" b="1" dirty="0"/>
            </a:br>
            <a:br>
              <a:rPr lang="en-US" sz="1500" b="1" dirty="0"/>
            </a:br>
            <a:r>
              <a:rPr lang="en-US" sz="1500" dirty="0"/>
              <a:t>Reviewed the website using Desktop, Mobile and Tablet along with comparing </a:t>
            </a:r>
            <a:r>
              <a:rPr lang="en-US" sz="1500" dirty="0" err="1"/>
              <a:t>Iphone</a:t>
            </a:r>
            <a:r>
              <a:rPr lang="en-US" sz="1500" dirty="0"/>
              <a:t>, </a:t>
            </a:r>
            <a:r>
              <a:rPr lang="en-US" sz="1500" dirty="0" err="1"/>
              <a:t>Ipad</a:t>
            </a:r>
            <a:r>
              <a:rPr lang="en-US" sz="1500" dirty="0"/>
              <a:t>, </a:t>
            </a:r>
            <a:r>
              <a:rPr lang="en-US" sz="1500" dirty="0" err="1"/>
              <a:t>Macbook</a:t>
            </a:r>
            <a:r>
              <a:rPr lang="en-US" sz="1500" dirty="0"/>
              <a:t>, Androids, and PCs</a:t>
            </a:r>
          </a:p>
          <a:p>
            <a:pPr>
              <a:lnSpc>
                <a:spcPct val="110000"/>
              </a:lnSpc>
            </a:pPr>
            <a:r>
              <a:rPr lang="en-US" sz="1500" dirty="0"/>
              <a:t>Identified new features that could be an added value to your customers (</a:t>
            </a:r>
            <a:r>
              <a:rPr lang="en-US" sz="1500" dirty="0" err="1"/>
              <a:t>wishlist</a:t>
            </a:r>
            <a:r>
              <a:rPr lang="en-US" sz="1500" dirty="0"/>
              <a:t>, adding popups to provide discounts)</a:t>
            </a:r>
          </a:p>
          <a:p>
            <a:pPr>
              <a:lnSpc>
                <a:spcPct val="100000"/>
              </a:lnSpc>
            </a:pPr>
            <a:endParaRPr lang="en-US" sz="1400" dirty="0"/>
          </a:p>
          <a:p>
            <a:pPr>
              <a:lnSpc>
                <a:spcPct val="100000"/>
              </a:lnSpc>
            </a:pPr>
            <a:endParaRPr lang="en-US" sz="1400" dirty="0"/>
          </a:p>
          <a:p>
            <a:pPr>
              <a:lnSpc>
                <a:spcPct val="100000"/>
              </a:lnSpc>
            </a:pPr>
            <a:endParaRPr lang="en-US" sz="1400" dirty="0"/>
          </a:p>
        </p:txBody>
      </p:sp>
    </p:spTree>
    <p:extLst>
      <p:ext uri="{BB962C8B-B14F-4D97-AF65-F5344CB8AC3E}">
        <p14:creationId xmlns:p14="http://schemas.microsoft.com/office/powerpoint/2010/main" val="265927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CC25-99A5-41F9-8207-1E16EFF271B4}"/>
              </a:ext>
            </a:extLst>
          </p:cNvPr>
          <p:cNvSpPr>
            <a:spLocks noGrp="1"/>
          </p:cNvSpPr>
          <p:nvPr>
            <p:ph type="title"/>
          </p:nvPr>
        </p:nvSpPr>
        <p:spPr/>
        <p:txBody>
          <a:bodyPr vert="horz" lIns="91440" tIns="45720" rIns="91440" bIns="45720" rtlCol="0" anchor="b">
            <a:normAutofit/>
          </a:bodyPr>
          <a:lstStyle/>
          <a:p>
            <a:r>
              <a:rPr lang="en-US" sz="3600" kern="1200" spc="-50" baseline="0" dirty="0">
                <a:solidFill>
                  <a:schemeClr val="tx1">
                    <a:lumMod val="75000"/>
                    <a:lumOff val="25000"/>
                  </a:schemeClr>
                </a:solidFill>
                <a:latin typeface="+mj-lt"/>
                <a:ea typeface="+mj-ea"/>
                <a:cs typeface="+mj-cs"/>
              </a:rPr>
              <a:t>Planning</a:t>
            </a:r>
          </a:p>
        </p:txBody>
      </p:sp>
      <p:sp>
        <p:nvSpPr>
          <p:cNvPr id="3" name="Content Placeholder 2">
            <a:extLst>
              <a:ext uri="{FF2B5EF4-FFF2-40B4-BE49-F238E27FC236}">
                <a16:creationId xmlns:a16="http://schemas.microsoft.com/office/drawing/2014/main" id="{D0A41F80-F9E7-4BE0-95B7-8907ADDDBEE7}"/>
              </a:ext>
            </a:extLst>
          </p:cNvPr>
          <p:cNvSpPr>
            <a:spLocks noGrp="1"/>
          </p:cNvSpPr>
          <p:nvPr>
            <p:ph idx="1"/>
          </p:nvPr>
        </p:nvSpPr>
        <p:spPr>
          <a:xfrm>
            <a:off x="5111476" y="924560"/>
            <a:ext cx="6704604" cy="5791200"/>
          </a:xfrm>
        </p:spPr>
        <p:txBody>
          <a:bodyPr vert="horz" lIns="0" tIns="45720" rIns="0" bIns="45720" rtlCol="0">
            <a:normAutofit/>
          </a:bodyPr>
          <a:lstStyle/>
          <a:p>
            <a:pPr marL="0" indent="0">
              <a:lnSpc>
                <a:spcPct val="100000"/>
              </a:lnSpc>
              <a:buFont typeface="Calibri" panose="020F0502020204030204" pitchFamily="34" charset="0"/>
              <a:buNone/>
            </a:pPr>
            <a:r>
              <a:rPr lang="en-US" sz="1400" b="1" dirty="0"/>
              <a:t>Built out the project using GitLab to give myself a visual of the overall project. Broke down the larger projects into smaller goals to make sure they were achievable. Also set deadlines for each project. Larger pieces of the project are listed below (smaller projects are listed in the implementation plan):</a:t>
            </a:r>
          </a:p>
          <a:p>
            <a:pPr>
              <a:lnSpc>
                <a:spcPct val="100000"/>
              </a:lnSpc>
              <a:buFont typeface="Calibri" panose="020F0502020204030204" pitchFamily="34" charset="0"/>
              <a:buChar char="•"/>
            </a:pPr>
            <a:r>
              <a:rPr lang="en-US" sz="1400" b="1" dirty="0"/>
              <a:t> </a:t>
            </a:r>
            <a:r>
              <a:rPr lang="en-US" sz="1400" dirty="0"/>
              <a:t>Made sure there was a staging environment to make all larger scale changes – This prevented any downtime on the website.</a:t>
            </a:r>
          </a:p>
          <a:p>
            <a:pPr>
              <a:lnSpc>
                <a:spcPct val="100000"/>
              </a:lnSpc>
              <a:buFont typeface="Calibri" panose="020F0502020204030204" pitchFamily="34" charset="0"/>
              <a:buChar char="•"/>
            </a:pPr>
            <a:r>
              <a:rPr lang="en-US" sz="1400" dirty="0"/>
              <a:t>  Using Mailchimp, notified users that the launch of the new website is coming, this let them know some of the exciting features that they can utilize. It also took away some of the initial shock when they realize the entire website has changed. Aldo added a banner to the site, so all users are aware.</a:t>
            </a:r>
          </a:p>
          <a:p>
            <a:pPr>
              <a:lnSpc>
                <a:spcPct val="100000"/>
              </a:lnSpc>
              <a:buFont typeface="Calibri" panose="020F0502020204030204" pitchFamily="34" charset="0"/>
              <a:buChar char="•"/>
            </a:pPr>
            <a:r>
              <a:rPr lang="en-US" sz="1400" dirty="0"/>
              <a:t>  Built out user stories to understand the journey on the website for targeted audiences. This also helped me understand the user flow and improve on the UX side.</a:t>
            </a:r>
          </a:p>
          <a:p>
            <a:pPr>
              <a:lnSpc>
                <a:spcPct val="100000"/>
              </a:lnSpc>
              <a:buFont typeface="Arial" panose="020B0604020202020204" pitchFamily="34" charset="0"/>
              <a:buChar char="•"/>
            </a:pPr>
            <a:r>
              <a:rPr lang="en-US" sz="1400" dirty="0"/>
              <a:t> UX/UI changes first</a:t>
            </a:r>
          </a:p>
          <a:p>
            <a:pPr>
              <a:lnSpc>
                <a:spcPct val="100000"/>
              </a:lnSpc>
              <a:buFont typeface="Arial" panose="020B0604020202020204" pitchFamily="34" charset="0"/>
              <a:buChar char="•"/>
            </a:pPr>
            <a:r>
              <a:rPr lang="en-US" sz="1400" dirty="0"/>
              <a:t>  Changes to optimize the website were second (images, videos, stylesheets)</a:t>
            </a:r>
          </a:p>
          <a:p>
            <a:pPr>
              <a:lnSpc>
                <a:spcPct val="100000"/>
              </a:lnSpc>
              <a:buFont typeface="Arial" panose="020B0604020202020204" pitchFamily="34" charset="0"/>
              <a:buChar char="•"/>
            </a:pPr>
            <a:r>
              <a:rPr lang="en-US" sz="1400" dirty="0"/>
              <a:t>  Then SEO changes starting with the top-level pages</a:t>
            </a:r>
          </a:p>
          <a:p>
            <a:pPr>
              <a:lnSpc>
                <a:spcPct val="100000"/>
              </a:lnSpc>
              <a:buFont typeface="Arial" panose="020B0604020202020204" pitchFamily="34" charset="0"/>
              <a:buChar char="•"/>
            </a:pPr>
            <a:r>
              <a:rPr lang="en-US" sz="1400" dirty="0"/>
              <a:t> Worked with the team to establish a budget for PPC &amp; Facebook ads</a:t>
            </a:r>
          </a:p>
          <a:p>
            <a:pPr>
              <a:lnSpc>
                <a:spcPct val="100000"/>
              </a:lnSpc>
              <a:buFont typeface="Arial" panose="020B0604020202020204" pitchFamily="34" charset="0"/>
              <a:buChar char="•"/>
            </a:pPr>
            <a:r>
              <a:rPr lang="en-US" sz="1400" b="1" dirty="0"/>
              <a:t> </a:t>
            </a:r>
            <a:r>
              <a:rPr lang="en-US" sz="1400" dirty="0"/>
              <a:t>QA Testing – On Desktop, Mobile &amp; Tablet for Apple products and Android/PCs. QA testing is done on the training server after changes have been made (prior to a push to production). The changes were also tested by 2 other users in the office.</a:t>
            </a:r>
          </a:p>
          <a:p>
            <a:pPr marL="0" indent="0">
              <a:lnSpc>
                <a:spcPct val="100000"/>
              </a:lnSpc>
              <a:buFont typeface="Calibri" panose="020F0502020204030204" pitchFamily="34" charset="0"/>
              <a:buNone/>
            </a:pPr>
            <a:endParaRPr lang="en-US" sz="1400" dirty="0"/>
          </a:p>
          <a:p>
            <a:pPr>
              <a:lnSpc>
                <a:spcPct val="100000"/>
              </a:lnSpc>
              <a:buFont typeface="Calibri" panose="020F0502020204030204" pitchFamily="34" charset="0"/>
              <a:buChar char="o"/>
            </a:pPr>
            <a:endParaRPr lang="en-US" sz="1400" dirty="0"/>
          </a:p>
        </p:txBody>
      </p:sp>
      <p:sp>
        <p:nvSpPr>
          <p:cNvPr id="18" name="Text Placeholder 17">
            <a:extLst>
              <a:ext uri="{FF2B5EF4-FFF2-40B4-BE49-F238E27FC236}">
                <a16:creationId xmlns:a16="http://schemas.microsoft.com/office/drawing/2014/main" id="{55B01C75-4ACA-4C71-AD2D-5174A73BA082}"/>
              </a:ext>
            </a:extLst>
          </p:cNvPr>
          <p:cNvSpPr>
            <a:spLocks noGrp="1"/>
          </p:cNvSpPr>
          <p:nvPr>
            <p:ph type="body" sz="half" idx="2"/>
          </p:nvPr>
        </p:nvSpPr>
        <p:spPr/>
        <p:txBody>
          <a:bodyPr/>
          <a:lstStyle/>
          <a:p>
            <a:endParaRPr lang="en-US"/>
          </a:p>
        </p:txBody>
      </p:sp>
      <p:pic>
        <p:nvPicPr>
          <p:cNvPr id="14" name="Picture 13" descr="A man hunting outdoors wearing camouflage with his Heat-A-Seat cushion">
            <a:extLst>
              <a:ext uri="{FF2B5EF4-FFF2-40B4-BE49-F238E27FC236}">
                <a16:creationId xmlns:a16="http://schemas.microsoft.com/office/drawing/2014/main" id="{7CB9026C-0EE4-4E79-B73C-CBD92594441A}"/>
              </a:ext>
            </a:extLst>
          </p:cNvPr>
          <p:cNvPicPr>
            <a:picLocks noChangeAspect="1"/>
          </p:cNvPicPr>
          <p:nvPr/>
        </p:nvPicPr>
        <p:blipFill rotWithShape="1">
          <a:blip r:embed="rId2">
            <a:extLst>
              <a:ext uri="{28A0092B-C50C-407E-A947-70E740481C1C}">
                <a14:useLocalDpi xmlns:a14="http://schemas.microsoft.com/office/drawing/2010/main" val="0"/>
              </a:ext>
            </a:extLst>
          </a:blip>
          <a:srcRect l="21828" r="45315"/>
          <a:stretch/>
        </p:blipFill>
        <p:spPr>
          <a:xfrm>
            <a:off x="20" y="-12128"/>
            <a:ext cx="4654276" cy="6870127"/>
          </a:xfrm>
          <a:prstGeom prst="rect">
            <a:avLst/>
          </a:prstGeom>
        </p:spPr>
      </p:pic>
      <p:sp>
        <p:nvSpPr>
          <p:cNvPr id="20" name="TextBox 19">
            <a:extLst>
              <a:ext uri="{FF2B5EF4-FFF2-40B4-BE49-F238E27FC236}">
                <a16:creationId xmlns:a16="http://schemas.microsoft.com/office/drawing/2014/main" id="{D26F86CF-CE1F-4ED0-A72F-C143CC64C7D1}"/>
              </a:ext>
            </a:extLst>
          </p:cNvPr>
          <p:cNvSpPr txBox="1"/>
          <p:nvPr/>
        </p:nvSpPr>
        <p:spPr>
          <a:xfrm>
            <a:off x="5013960" y="162560"/>
            <a:ext cx="6781800" cy="646331"/>
          </a:xfrm>
          <a:prstGeom prst="rect">
            <a:avLst/>
          </a:prstGeom>
          <a:noFill/>
        </p:spPr>
        <p:txBody>
          <a:bodyPr wrap="square" rtlCol="0">
            <a:spAutoFit/>
          </a:bodyPr>
          <a:lstStyle/>
          <a:p>
            <a:r>
              <a:rPr lang="en-US" sz="3600" dirty="0">
                <a:solidFill>
                  <a:srgbClr val="C3512F"/>
                </a:solidFill>
              </a:rPr>
              <a:t>Planning</a:t>
            </a:r>
          </a:p>
        </p:txBody>
      </p:sp>
    </p:spTree>
    <p:extLst>
      <p:ext uri="{BB962C8B-B14F-4D97-AF65-F5344CB8AC3E}">
        <p14:creationId xmlns:p14="http://schemas.microsoft.com/office/powerpoint/2010/main" val="2073922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D09D81-1BDC-4B38-B610-7F905BAF6DBF}"/>
              </a:ext>
            </a:extLst>
          </p:cNvPr>
          <p:cNvSpPr>
            <a:spLocks noGrp="1"/>
          </p:cNvSpPr>
          <p:nvPr>
            <p:ph type="title"/>
          </p:nvPr>
        </p:nvSpPr>
        <p:spPr>
          <a:xfrm>
            <a:off x="492370" y="213360"/>
            <a:ext cx="3084844" cy="6323224"/>
          </a:xfrm>
        </p:spPr>
        <p:txBody>
          <a:bodyPr anchor="ctr">
            <a:normAutofit/>
          </a:bodyPr>
          <a:lstStyle/>
          <a:p>
            <a:r>
              <a:rPr lang="en-US" sz="3600" dirty="0">
                <a:solidFill>
                  <a:srgbClr val="FFFFFF"/>
                </a:solidFill>
                <a:latin typeface="+mn-lt"/>
              </a:rPr>
              <a:t>Implementation</a:t>
            </a:r>
            <a:br>
              <a:rPr lang="en-US" sz="3600" dirty="0">
                <a:solidFill>
                  <a:srgbClr val="FFFFFF"/>
                </a:solidFill>
                <a:latin typeface="+mn-lt"/>
              </a:rPr>
            </a:br>
            <a:r>
              <a:rPr lang="en-US" sz="3600" dirty="0">
                <a:solidFill>
                  <a:srgbClr val="FFFFFF"/>
                </a:solidFill>
                <a:latin typeface="+mn-lt"/>
              </a:rPr>
              <a:t>UX &amp; Features</a:t>
            </a:r>
            <a:br>
              <a:rPr lang="en-US" sz="3600" dirty="0">
                <a:solidFill>
                  <a:srgbClr val="FFFFFF"/>
                </a:solidFill>
                <a:latin typeface="+mn-lt"/>
              </a:rPr>
            </a:br>
            <a:endParaRPr lang="en-US" sz="3600" dirty="0">
              <a:solidFill>
                <a:srgbClr val="FFFFFF"/>
              </a:solidFill>
              <a:latin typeface="+mn-lt"/>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56530CC-CC19-4885-95FF-7E96E3E588A9}"/>
              </a:ext>
            </a:extLst>
          </p:cNvPr>
          <p:cNvSpPr>
            <a:spLocks noGrp="1"/>
          </p:cNvSpPr>
          <p:nvPr>
            <p:ph idx="1"/>
          </p:nvPr>
        </p:nvSpPr>
        <p:spPr>
          <a:xfrm>
            <a:off x="4566936" y="325120"/>
            <a:ext cx="7132694" cy="8829040"/>
          </a:xfrm>
        </p:spPr>
        <p:txBody>
          <a:bodyPr anchor="ctr">
            <a:normAutofit/>
          </a:bodyPr>
          <a:lstStyle/>
          <a:p>
            <a:pPr marL="0" indent="0">
              <a:lnSpc>
                <a:spcPct val="100000"/>
              </a:lnSpc>
              <a:buNone/>
            </a:pPr>
            <a:r>
              <a:rPr lang="en-US" sz="1600" dirty="0"/>
              <a:t>User Experience Updates</a:t>
            </a:r>
          </a:p>
          <a:p>
            <a:pPr>
              <a:lnSpc>
                <a:spcPct val="100000"/>
              </a:lnSpc>
              <a:buFont typeface="Arial" panose="020B0604020202020204" pitchFamily="34" charset="0"/>
              <a:buChar char="•"/>
            </a:pPr>
            <a:r>
              <a:rPr lang="en-US" sz="1200" b="1" dirty="0"/>
              <a:t>Updated the UI to include changes based on data from Google Analytics, A/B testing and Heatmaps:</a:t>
            </a:r>
          </a:p>
          <a:p>
            <a:pPr lvl="2">
              <a:lnSpc>
                <a:spcPct val="100000"/>
              </a:lnSpc>
              <a:buFont typeface="Courier New" panose="02070309020205020404" pitchFamily="49" charset="0"/>
              <a:buChar char="o"/>
            </a:pPr>
            <a:r>
              <a:rPr lang="en-US" sz="1100" dirty="0"/>
              <a:t>Rearrange the product pages to make them more visually appealing and easier to use. This also included all new product photography.</a:t>
            </a:r>
          </a:p>
          <a:p>
            <a:pPr lvl="2">
              <a:lnSpc>
                <a:spcPct val="100000"/>
              </a:lnSpc>
              <a:buFont typeface="Courier New" panose="02070309020205020404" pitchFamily="49" charset="0"/>
              <a:buChar char="o"/>
            </a:pPr>
            <a:r>
              <a:rPr lang="en-US" sz="1100" dirty="0"/>
              <a:t> Updated the menu structure to break down into relevant categories.</a:t>
            </a:r>
          </a:p>
          <a:p>
            <a:pPr lvl="2">
              <a:lnSpc>
                <a:spcPct val="100000"/>
              </a:lnSpc>
              <a:buFont typeface="Courier New" panose="02070309020205020404" pitchFamily="49" charset="0"/>
              <a:buChar char="o"/>
            </a:pPr>
            <a:r>
              <a:rPr lang="en-US" sz="1100" dirty="0"/>
              <a:t>Rearranged the product page template to include color and image swatches, product dimensions, and tiered pricing.</a:t>
            </a:r>
          </a:p>
          <a:p>
            <a:pPr lvl="2">
              <a:lnSpc>
                <a:spcPct val="100000"/>
              </a:lnSpc>
              <a:buFont typeface="Courier New" panose="02070309020205020404" pitchFamily="49" charset="0"/>
              <a:buChar char="o"/>
            </a:pPr>
            <a:r>
              <a:rPr lang="en-US" sz="1100" dirty="0"/>
              <a:t>Enhanced font size, color and line height.</a:t>
            </a:r>
          </a:p>
          <a:p>
            <a:pPr lvl="2">
              <a:lnSpc>
                <a:spcPct val="100000"/>
              </a:lnSpc>
              <a:buFont typeface="Courier New" panose="02070309020205020404" pitchFamily="49" charset="0"/>
              <a:buChar char="o"/>
            </a:pPr>
            <a:r>
              <a:rPr lang="en-US" sz="1100" dirty="0"/>
              <a:t>Rephrased and adjusted the sizes of CTAs on all pages based on placement.</a:t>
            </a:r>
          </a:p>
          <a:p>
            <a:pPr>
              <a:lnSpc>
                <a:spcPct val="100000"/>
              </a:lnSpc>
              <a:buFont typeface="Arial" panose="020B0604020202020204" pitchFamily="34" charset="0"/>
              <a:buChar char="•"/>
            </a:pPr>
            <a:r>
              <a:rPr lang="en-US" sz="1200" b="1" dirty="0"/>
              <a:t>Optimized the site for improved load times:</a:t>
            </a:r>
          </a:p>
          <a:p>
            <a:pPr lvl="2">
              <a:lnSpc>
                <a:spcPct val="100000"/>
              </a:lnSpc>
              <a:buFont typeface="Courier New" panose="02070309020205020404" pitchFamily="49" charset="0"/>
              <a:buChar char="o"/>
            </a:pPr>
            <a:r>
              <a:rPr lang="en-US" sz="1100" dirty="0"/>
              <a:t>Re-sized images to correct dimensions to decrease the load time on media (Also cleaned up media library).</a:t>
            </a:r>
          </a:p>
          <a:p>
            <a:pPr lvl="2">
              <a:lnSpc>
                <a:spcPct val="100000"/>
              </a:lnSpc>
              <a:buFont typeface="Courier New" panose="02070309020205020404" pitchFamily="49" charset="0"/>
              <a:buChar char="o"/>
            </a:pPr>
            <a:r>
              <a:rPr lang="en-US" sz="1100" dirty="0"/>
              <a:t>Uploaded MP4s to YouTube to offload the servers.</a:t>
            </a:r>
          </a:p>
          <a:p>
            <a:pPr lvl="2">
              <a:lnSpc>
                <a:spcPct val="100000"/>
              </a:lnSpc>
              <a:buFont typeface="Courier New" panose="02070309020205020404" pitchFamily="49" charset="0"/>
              <a:buChar char="o"/>
            </a:pPr>
            <a:r>
              <a:rPr lang="en-US" sz="1100" dirty="0"/>
              <a:t>Combined some of the stylesheets using WP Rocket for assistance.</a:t>
            </a:r>
          </a:p>
          <a:p>
            <a:pPr lvl="2">
              <a:lnSpc>
                <a:spcPct val="100000"/>
              </a:lnSpc>
              <a:buFont typeface="Courier New" panose="02070309020205020404" pitchFamily="49" charset="0"/>
              <a:buChar char="o"/>
            </a:pPr>
            <a:r>
              <a:rPr lang="en-US" sz="1100" dirty="0"/>
              <a:t>Removed unnecessary plugins.</a:t>
            </a:r>
          </a:p>
          <a:p>
            <a:pPr lvl="2">
              <a:lnSpc>
                <a:spcPct val="100000"/>
              </a:lnSpc>
              <a:buFont typeface="Arial" panose="020B0604020202020204" pitchFamily="34" charset="0"/>
              <a:buChar char="•"/>
            </a:pPr>
            <a:endParaRPr lang="en-US" sz="1100" dirty="0"/>
          </a:p>
          <a:p>
            <a:pPr marL="0">
              <a:lnSpc>
                <a:spcPct val="100000"/>
              </a:lnSpc>
              <a:buNone/>
            </a:pPr>
            <a:r>
              <a:rPr lang="en-US" sz="1600" dirty="0"/>
              <a:t>Added Features to increase conversion and boost average order value</a:t>
            </a:r>
          </a:p>
          <a:p>
            <a:pPr lvl="2">
              <a:lnSpc>
                <a:spcPct val="100000"/>
              </a:lnSpc>
              <a:buSzPct val="110000"/>
              <a:buFont typeface="Arial" panose="020B0604020202020204" pitchFamily="34" charset="0"/>
              <a:buChar char="•"/>
            </a:pPr>
            <a:r>
              <a:rPr lang="en-US" sz="1100" dirty="0"/>
              <a:t>Popup on the website to offer 10% off when they sign up with email</a:t>
            </a:r>
          </a:p>
          <a:p>
            <a:pPr lvl="2">
              <a:lnSpc>
                <a:spcPct val="100000"/>
              </a:lnSpc>
              <a:buSzPct val="110000"/>
              <a:buFont typeface="Arial" panose="020B0604020202020204" pitchFamily="34" charset="0"/>
              <a:buChar char="•"/>
            </a:pPr>
            <a:r>
              <a:rPr lang="en-US" sz="1100" dirty="0"/>
              <a:t>Free shipping on the website over a specified dollar amount</a:t>
            </a:r>
          </a:p>
          <a:p>
            <a:pPr lvl="2">
              <a:lnSpc>
                <a:spcPct val="100000"/>
              </a:lnSpc>
              <a:buSzPct val="110000"/>
              <a:buFont typeface="Arial" panose="020B0604020202020204" pitchFamily="34" charset="0"/>
              <a:buChar char="•"/>
            </a:pPr>
            <a:r>
              <a:rPr lang="en-US" sz="1100" dirty="0"/>
              <a:t>Customer testimonials to increase trust with prospective customers</a:t>
            </a:r>
          </a:p>
          <a:p>
            <a:pPr lvl="2">
              <a:lnSpc>
                <a:spcPct val="100000"/>
              </a:lnSpc>
              <a:buSzPct val="110000"/>
              <a:buFont typeface="Arial" panose="020B0604020202020204" pitchFamily="34" charset="0"/>
              <a:buChar char="•"/>
            </a:pPr>
            <a:r>
              <a:rPr lang="en-US" sz="1100" dirty="0"/>
              <a:t>Product recommendations</a:t>
            </a:r>
          </a:p>
          <a:p>
            <a:pPr lvl="2">
              <a:lnSpc>
                <a:spcPct val="100000"/>
              </a:lnSpc>
              <a:buSzPct val="110000"/>
              <a:buFont typeface="Arial" panose="020B0604020202020204" pitchFamily="34" charset="0"/>
              <a:buChar char="•"/>
            </a:pPr>
            <a:r>
              <a:rPr lang="en-US" sz="1100" dirty="0"/>
              <a:t>Search option at the top of the website</a:t>
            </a:r>
          </a:p>
          <a:p>
            <a:pPr>
              <a:lnSpc>
                <a:spcPct val="100000"/>
              </a:lnSpc>
              <a:buFont typeface="Courier New" panose="02070309020205020404" pitchFamily="49" charset="0"/>
              <a:buChar char="o"/>
            </a:pPr>
            <a:endParaRPr lang="en-US" sz="1400" dirty="0"/>
          </a:p>
          <a:p>
            <a:pPr>
              <a:buFont typeface="Courier New" panose="02070309020205020404" pitchFamily="49" charset="0"/>
              <a:buChar char="o"/>
            </a:pPr>
            <a:endParaRPr lang="en-US" sz="1400" dirty="0"/>
          </a:p>
          <a:p>
            <a:pPr>
              <a:buFont typeface="Courier New" panose="02070309020205020404" pitchFamily="49" charset="0"/>
              <a:buChar char="o"/>
            </a:pPr>
            <a:endParaRPr lang="en-US" sz="1400" dirty="0"/>
          </a:p>
          <a:p>
            <a:pPr>
              <a:buFont typeface="Courier New" panose="02070309020205020404" pitchFamily="49" charset="0"/>
              <a:buChar char="o"/>
            </a:pPr>
            <a:endParaRPr lang="en-US" sz="1400" dirty="0"/>
          </a:p>
          <a:p>
            <a:pPr>
              <a:buFont typeface="Courier New" panose="02070309020205020404" pitchFamily="49" charset="0"/>
              <a:buChar char="o"/>
            </a:pPr>
            <a:endParaRPr lang="en-US" sz="1400" dirty="0"/>
          </a:p>
          <a:p>
            <a:pPr>
              <a:buFont typeface="Courier New" panose="02070309020205020404" pitchFamily="49" charset="0"/>
              <a:buChar char="o"/>
            </a:pPr>
            <a:endParaRPr lang="en-US" sz="1400" dirty="0"/>
          </a:p>
          <a:p>
            <a:pPr marL="0" indent="0">
              <a:buNone/>
            </a:pPr>
            <a:endParaRPr lang="en-US" sz="1400" dirty="0"/>
          </a:p>
        </p:txBody>
      </p:sp>
    </p:spTree>
    <p:extLst>
      <p:ext uri="{BB962C8B-B14F-4D97-AF65-F5344CB8AC3E}">
        <p14:creationId xmlns:p14="http://schemas.microsoft.com/office/powerpoint/2010/main" val="1372227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2FD7396-040A-45F8-8644-2C97CA7815BF}"/>
              </a:ext>
            </a:extLst>
          </p:cNvPr>
          <p:cNvSpPr>
            <a:spLocks noGrp="1"/>
          </p:cNvSpPr>
          <p:nvPr>
            <p:ph idx="1"/>
          </p:nvPr>
        </p:nvSpPr>
        <p:spPr/>
        <p:txBody>
          <a:bodyPr>
            <a:normAutofit/>
          </a:bodyPr>
          <a:lstStyle/>
          <a:p>
            <a:pPr>
              <a:lnSpc>
                <a:spcPct val="100000"/>
              </a:lnSpc>
              <a:buFont typeface="Arial" panose="020B0604020202020204" pitchFamily="34" charset="0"/>
              <a:buChar char="•"/>
            </a:pPr>
            <a:r>
              <a:rPr lang="en-US" sz="1400" dirty="0"/>
              <a:t> </a:t>
            </a:r>
            <a:r>
              <a:rPr lang="en-US" sz="1400" b="1" dirty="0"/>
              <a:t>Keyword Research </a:t>
            </a:r>
            <a:r>
              <a:rPr lang="en-US" sz="1400" dirty="0"/>
              <a:t>- Made updates to Meta Tags, Website Content, Headings, and Alt Text to optimize the rankings in Google.</a:t>
            </a:r>
          </a:p>
          <a:p>
            <a:pPr>
              <a:lnSpc>
                <a:spcPct val="100000"/>
              </a:lnSpc>
              <a:buFont typeface="Arial" panose="020B0604020202020204" pitchFamily="34" charset="0"/>
              <a:buChar char="•"/>
            </a:pPr>
            <a:r>
              <a:rPr lang="en-US" sz="1400" dirty="0"/>
              <a:t> </a:t>
            </a:r>
            <a:r>
              <a:rPr lang="en-US" sz="1400" b="1" dirty="0"/>
              <a:t>Added </a:t>
            </a:r>
            <a:r>
              <a:rPr lang="en-US" sz="1400" b="1" dirty="0" err="1"/>
              <a:t>ThermaSeat</a:t>
            </a:r>
            <a:r>
              <a:rPr lang="en-US" sz="1400" b="1" dirty="0"/>
              <a:t> products to Amazon Seller Central – </a:t>
            </a:r>
            <a:r>
              <a:rPr lang="en-US" sz="1400" dirty="0"/>
              <a:t>To engage potential buyers in order to grow e-commerce business</a:t>
            </a:r>
          </a:p>
          <a:p>
            <a:pPr>
              <a:lnSpc>
                <a:spcPct val="100000"/>
              </a:lnSpc>
              <a:buFont typeface="Arial" panose="020B0604020202020204" pitchFamily="34" charset="0"/>
              <a:buChar char="•"/>
            </a:pPr>
            <a:r>
              <a:rPr lang="en-US" sz="1400" dirty="0"/>
              <a:t>  </a:t>
            </a:r>
            <a:r>
              <a:rPr lang="en-US" sz="1400" b="1" dirty="0"/>
              <a:t>Email Marketing </a:t>
            </a:r>
            <a:r>
              <a:rPr lang="en-US" sz="1400" dirty="0"/>
              <a:t>– Used MailChimp to capture existing customers to increase our repeat customer base. We also added a join our mailing list option to the footer of the website to send out newsletter to keep users updated on new product lines/sales/deals. Added email automation to engage potential buyers through various triggers. </a:t>
            </a:r>
          </a:p>
          <a:p>
            <a:pPr>
              <a:lnSpc>
                <a:spcPct val="100000"/>
              </a:lnSpc>
              <a:buFont typeface="Arial" panose="020B0604020202020204" pitchFamily="34" charset="0"/>
              <a:buChar char="•"/>
            </a:pPr>
            <a:r>
              <a:rPr lang="en-US" sz="1400" dirty="0"/>
              <a:t>  </a:t>
            </a:r>
            <a:r>
              <a:rPr lang="en-US" sz="1400" b="1" dirty="0"/>
              <a:t>Google Ads/PPC </a:t>
            </a:r>
            <a:r>
              <a:rPr lang="en-US" sz="1400" dirty="0"/>
              <a:t>– We ran google search ads based on the keyword research/market trends to increase visibility. This included retargeting ads to reach audiences who had previously visited the website.</a:t>
            </a:r>
          </a:p>
          <a:p>
            <a:pPr>
              <a:lnSpc>
                <a:spcPct val="100000"/>
              </a:lnSpc>
              <a:buFont typeface="Arial" panose="020B0604020202020204" pitchFamily="34" charset="0"/>
              <a:buChar char="•"/>
            </a:pPr>
            <a:r>
              <a:rPr lang="en-US" sz="1400" dirty="0"/>
              <a:t>  </a:t>
            </a:r>
            <a:r>
              <a:rPr lang="en-US" sz="1400" b="1" dirty="0"/>
              <a:t>Social Media Marketing/Advertising </a:t>
            </a:r>
            <a:r>
              <a:rPr lang="en-US" sz="1400" dirty="0"/>
              <a:t>– Started posting &amp; advertising on Facebook and Instagram to targeted audiences to increase visibility. We also did giveaways to entice people to share, like and comment on posts to keep our audiences active as well as increase customer engagement.</a:t>
            </a:r>
          </a:p>
        </p:txBody>
      </p:sp>
      <p:sp>
        <p:nvSpPr>
          <p:cNvPr id="7" name="Title 1">
            <a:extLst>
              <a:ext uri="{FF2B5EF4-FFF2-40B4-BE49-F238E27FC236}">
                <a16:creationId xmlns:a16="http://schemas.microsoft.com/office/drawing/2014/main" id="{FD54DC03-898B-4371-B674-793FE0FAE7EA}"/>
              </a:ext>
            </a:extLst>
          </p:cNvPr>
          <p:cNvSpPr>
            <a:spLocks noGrp="1"/>
          </p:cNvSpPr>
          <p:nvPr>
            <p:ph type="title"/>
          </p:nvPr>
        </p:nvSpPr>
        <p:spPr>
          <a:xfrm>
            <a:off x="492370" y="213360"/>
            <a:ext cx="3084844" cy="6323224"/>
          </a:xfrm>
        </p:spPr>
        <p:txBody>
          <a:bodyPr anchor="ctr">
            <a:normAutofit/>
          </a:bodyPr>
          <a:lstStyle/>
          <a:p>
            <a:r>
              <a:rPr lang="en-US" sz="3600" dirty="0">
                <a:solidFill>
                  <a:srgbClr val="FFFFFF"/>
                </a:solidFill>
                <a:latin typeface="+mn-lt"/>
              </a:rPr>
              <a:t>Implementation</a:t>
            </a:r>
            <a:br>
              <a:rPr lang="en-US" sz="3600" dirty="0">
                <a:solidFill>
                  <a:srgbClr val="FFFFFF"/>
                </a:solidFill>
                <a:latin typeface="+mn-lt"/>
              </a:rPr>
            </a:br>
            <a:r>
              <a:rPr lang="en-US" sz="3600" dirty="0">
                <a:solidFill>
                  <a:srgbClr val="FFFFFF"/>
                </a:solidFill>
                <a:latin typeface="+mn-lt"/>
              </a:rPr>
              <a:t>SEO, PPC, Email &amp; Social Media</a:t>
            </a:r>
            <a:br>
              <a:rPr lang="en-US" sz="3600" dirty="0">
                <a:solidFill>
                  <a:srgbClr val="FFFFFF"/>
                </a:solidFill>
                <a:latin typeface="+mn-lt"/>
              </a:rPr>
            </a:br>
            <a:endParaRPr lang="en-US" sz="3600" dirty="0">
              <a:solidFill>
                <a:srgbClr val="FFFFFF"/>
              </a:solidFill>
              <a:latin typeface="+mn-lt"/>
            </a:endParaRPr>
          </a:p>
        </p:txBody>
      </p:sp>
    </p:spTree>
    <p:extLst>
      <p:ext uri="{BB962C8B-B14F-4D97-AF65-F5344CB8AC3E}">
        <p14:creationId xmlns:p14="http://schemas.microsoft.com/office/powerpoint/2010/main" val="35623579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
  <TotalTime>3813</TotalTime>
  <Words>1940</Words>
  <Application>Microsoft Office PowerPoint</Application>
  <PresentationFormat>Widescreen</PresentationFormat>
  <Paragraphs>133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Courier New</vt:lpstr>
      <vt:lpstr>Retrospect</vt:lpstr>
      <vt:lpstr>Marketing Strategy  https://thermaseat.com/</vt:lpstr>
      <vt:lpstr>PowerPoint Presentation</vt:lpstr>
      <vt:lpstr>Business Objective(s): ThermaSeat E-Commerce Website</vt:lpstr>
      <vt:lpstr>Target Audience(s) – Brief Description of Key Challenges</vt:lpstr>
      <vt:lpstr>Strategy &amp; Tactics Used</vt:lpstr>
      <vt:lpstr>Review Process</vt:lpstr>
      <vt:lpstr>Planning</vt:lpstr>
      <vt:lpstr>Implementation UX &amp; Features </vt:lpstr>
      <vt:lpstr>Implementation SEO, PPC, Email &amp; Social Media </vt:lpstr>
      <vt:lpstr>PowerPoint Presentation</vt:lpstr>
      <vt:lpstr>Who I worked with at my organization</vt:lpstr>
      <vt:lpstr>Impact to the Business – KPIs and Lessons Learned</vt:lpstr>
      <vt:lpstr>Please include any specific strategic issues you may have had to contend with that would help us get a sense for how you thought through the strategy development and execution of various tactics.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Manager - Ellevation</dc:title>
  <dc:creator>Whitney Ore</dc:creator>
  <cp:lastModifiedBy>Whitney Ore</cp:lastModifiedBy>
  <cp:revision>144</cp:revision>
  <dcterms:created xsi:type="dcterms:W3CDTF">2022-02-08T17:40:44Z</dcterms:created>
  <dcterms:modified xsi:type="dcterms:W3CDTF">2022-03-04T02:15:33Z</dcterms:modified>
</cp:coreProperties>
</file>